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77" r:id="rId4"/>
    <p:sldId id="278" r:id="rId5"/>
    <p:sldId id="281" r:id="rId6"/>
    <p:sldId id="280" r:id="rId7"/>
    <p:sldId id="282" r:id="rId8"/>
    <p:sldId id="283" r:id="rId9"/>
    <p:sldId id="279" r:id="rId10"/>
    <p:sldId id="288" r:id="rId11"/>
    <p:sldId id="28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409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96" y="0"/>
      </p:cViewPr>
      <p:guideLst>
        <p:guide orient="horz" pos="1525"/>
        <p:guide pos="3409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t>04.07.2024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t>04.07.2024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5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3FA2C895-EB1C-4157-9E46-0DF3298BA9C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2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0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49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3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8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Прямоугольник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6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7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1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5" name="Полилиния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Полилиния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Полилиния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Полилиния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Полилиния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47" name="Прямоугольник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/>
              <a:t>Вставьте сюда фото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A20C0-14E8-47C7-8A59-4ED6E3CAC36F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8DB3-F8E7-4A52-BF6B-E159F0626548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F54D-E495-49D8-B4CE-B385E5D6CE70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C7465-321E-4E8D-9FA5-1766B2875416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88FD8-8EE4-4AFC-BD8A-002EB4ECCDEE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5D1C6-7045-4522-B973-810892650259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9D1B-D9F4-4FCD-872D-F02A79C2B4A6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BA56C-6476-46C0-8EFF-A1696970112D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3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4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Прямоугольник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5" name="Прямоугольник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7" name="Полилиния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Полилиния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Шестиугольник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Полилиния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Полилиния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46" name="Прямоугольник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7" name="Прямоугольник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BFE44-39CB-4D4F-BFC1-B5E1F8305923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Прямоугольник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8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9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6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Прямоугольник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77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Прямоугольник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78" name="Прямоугольник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6" name="Полилиния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8" name="Полилиния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Полилиния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1" name="Шестиугольник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2" name="Шестиугольник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3" name="Полилиния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4" name="Шестиугольник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5" name="Шестиугольник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6" name="Шестиугольник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7" name="Шестиугольник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8" name="Шестиугольник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9" name="Шестиугольник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1" name="Шестиугольник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2" name="Шестиугольник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1" name="Прямоугольник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B2AE89-4E72-46C6-90DA-4EE731B2E314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Группа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Группа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Прямоугольник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4" name="Прямоугольник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5" name="Прямоугольник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2" name="Группа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Прямоугольник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grpSp>
            <p:nvGrpSpPr>
              <p:cNvPr id="103" name="Группа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Прямоугольник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sz="1800" dirty="0"/>
                </a:p>
              </p:txBody>
            </p:sp>
          </p:grpSp>
          <p:sp>
            <p:nvSpPr>
              <p:cNvPr id="104" name="Прямоугольник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5" name="Прямоугольник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  <p:sp>
            <p:nvSpPr>
              <p:cNvPr id="106" name="Прямоугольник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1800" dirty="0"/>
              </a:p>
            </p:txBody>
          </p:sp>
        </p:grpSp>
        <p:sp>
          <p:nvSpPr>
            <p:cNvPr id="44" name="Полилиния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5" name="Полилиния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6" name="Полилиния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7" name="Полилиния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49" name="Полилиния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0" name="Шестиугольник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1" name="Шестиугольник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2" name="Шестиугольник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3" name="Шестиугольник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4" name="Шестиугольник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5" name="Полилиния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6" name="Шестиугольник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7" name="Шестиугольник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8" name="Шестиугольник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59" name="Шестиугольник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60" name="Шестиугольник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5" name="Шестиугольник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6" name="Шестиугольник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7" name="Шестиугольник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8" name="Шестиугольник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99" name="Полилиния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  <p:sp>
          <p:nvSpPr>
            <p:cNvPr id="100" name="Полилиния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800" dirty="0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71" name="Прямоугольник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t>04.07.2024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o_sevgf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613007" cy="297323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</a:rPr>
              <a:t>Поручительства Гарантийного Фонда - инструмент развития бизнеса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72220"/>
              </p:ext>
            </p:extLst>
          </p:nvPr>
        </p:nvGraphicFramePr>
        <p:xfrm>
          <a:off x="0" y="3"/>
          <a:ext cx="4257675" cy="1694030"/>
        </p:xfrm>
        <a:graphic>
          <a:graphicData uri="http://schemas.openxmlformats.org/drawingml/2006/table">
            <a:tbl>
              <a:tblPr firstRow="1" firstCol="1" bandRow="1"/>
              <a:tblGrid>
                <a:gridCol w="425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43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мой</a:t>
                      </a:r>
                      <a:r>
                        <a:rPr lang="ru-RU" sz="6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бизнес</a:t>
                      </a:r>
                      <a:endParaRPr lang="ru-RU" sz="6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62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 поручительства по кредитам, </a:t>
                      </a:r>
                      <a:r>
                        <a:rPr lang="ru-RU" sz="2000" dirty="0" err="1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микрозаймам</a:t>
                      </a: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, лизингу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03">
                <a:tc>
                  <a:txBody>
                    <a:bodyPr/>
                    <a:lstStyle/>
                    <a:p>
                      <a:pPr marR="111760"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600B09"/>
                          </a:solidFill>
                          <a:effectLst/>
                          <a:latin typeface="PT Sans" panose="020B0503020203020204" pitchFamily="34" charset="-52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 банковским гарантиям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427" y="1"/>
            <a:ext cx="1043673" cy="1885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246" y="476655"/>
            <a:ext cx="4717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НКО «Гарантийный фонд поддержки субъектов малого и среднего предпринимательства в г. Севастополе»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7675" y="6405426"/>
            <a:ext cx="227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Севастополь 2021</a:t>
            </a:r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  <a:t>Финансовые организации – </a:t>
            </a:r>
            <a:b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1900" b="1" dirty="0">
                <a:solidFill>
                  <a:schemeClr val="bg1"/>
                </a:solidFill>
                <a:latin typeface="PT Sans" panose="020B0503020203020204" pitchFamily="34" charset="-52"/>
              </a:rPr>
              <a:t>партнеры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27665"/>
            <a:ext cx="9390977" cy="476353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РНКБ Банк (ПАО)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«ГЕНБАНК»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«Банк ЧБРР»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КБ «ИС Банк»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ПАО Сбербанк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НКО «МКК ФМФ Севастополя»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ООО «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</a:rPr>
              <a:t>Соби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-лизинг»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АО «РЛК Республики Крым»</a:t>
            </a:r>
          </a:p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 ПАО ПСБ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ru-RU" sz="2100" b="1" dirty="0">
                <a:solidFill>
                  <a:srgbClr val="F0A22E">
                    <a:lumMod val="50000"/>
                  </a:srgbClr>
                </a:solidFill>
                <a:latin typeface="Century Gothic" panose="020B0502020202020204"/>
              </a:rPr>
              <a:t> НКО «ФРП Севастополя»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Фонд развития промышленности (</a:t>
            </a:r>
            <a:r>
              <a:rPr kumimoji="0" lang="ru-RU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федерадльный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>
                  <a:lumMod val="50000"/>
                </a:srgbClr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ru-RU" sz="2100" b="1" dirty="0">
                <a:solidFill>
                  <a:srgbClr val="F0A22E">
                    <a:lumMod val="50000"/>
                  </a:srgbClr>
                </a:solidFill>
                <a:latin typeface="Century Gothic" panose="020B0502020202020204"/>
              </a:rPr>
              <a:t> АО «МСП ЛИЗИНГ»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0A22E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/>
          </a:bodyPr>
          <a:lstStyle/>
          <a:p>
            <a:endParaRPr lang="ru-RU" sz="22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Спасибо за внимание!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Успехов в бизнесе!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С уважением,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Гарантийный Фонд поддержки малого и среднего предпринимательства  в г. Севастополе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0" lvl="0" indent="0" algn="ctr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299038, город Севастополь, проспект Октябрьской Революции, д. 42-Б, корп. 6.</a:t>
            </a:r>
          </a:p>
          <a:p>
            <a:pPr marL="0" lvl="0" indent="0" fontAlgn="base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Тел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. +7 978 938 14 39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                </a:t>
            </a:r>
            <a:r>
              <a:rPr lang="de-DE" sz="2800" dirty="0" err="1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e-mail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</a:rPr>
              <a:t>: 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  <a:latin typeface="PT Sans" panose="020B0503020203020204" pitchFamily="34" charset="-52"/>
                <a:hlinkClick r:id="rId3"/>
              </a:rPr>
              <a:t>nco_sevgf@mail.ru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PT Sans" panose="020B0503020203020204" pitchFamily="34" charset="-52"/>
            </a:endParaRPr>
          </a:p>
          <a:p>
            <a:pPr marL="68580" indent="0">
              <a:buNone/>
            </a:pPr>
            <a:r>
              <a:rPr lang="en-US" dirty="0">
                <a:latin typeface="PT Sans" panose="020B0503020203020204" pitchFamily="34" charset="-52"/>
              </a:rPr>
              <a:t>		</a:t>
            </a:r>
            <a:r>
              <a:rPr lang="en-US">
                <a:latin typeface="PT Sans" panose="020B0503020203020204" pitchFamily="34" charset="-52"/>
              </a:rPr>
              <a:t>	https://</a:t>
            </a:r>
            <a:r>
              <a:rPr lang="en-US" sz="2800">
                <a:latin typeface="PT Sans" panose="020B0503020203020204" pitchFamily="34" charset="-52"/>
              </a:rPr>
              <a:t>garantfond92</a:t>
            </a:r>
            <a:r>
              <a:rPr lang="en-US" sz="2800" dirty="0">
                <a:latin typeface="PT Sans" panose="020B0503020203020204" pitchFamily="34" charset="-52"/>
              </a:rPr>
              <a:t>.ru</a:t>
            </a:r>
            <a:endParaRPr lang="ru-RU" sz="2800" dirty="0">
              <a:latin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 lnSpcReduction="10000"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1. Предприниматель  самостоятельно обращается в финансовую организацию за получением финансирования (кредита, займа, лизинга, банковской гарантии). Программа финансирования выбирается в соответствии с действующими программами финансовых организаций.</a:t>
            </a:r>
          </a:p>
          <a:p>
            <a:pPr marL="6858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Финансовая организация самостоятельно, в соответствии с процедурой, установленной внутренними нормативными документами, рассматривает заявку Предпринимателя, анализирует представленные им документы, финансовое состояние Предпринимателя и принимает решение о возможности предоставления финансирования.</a:t>
            </a:r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3429000"/>
            <a:ext cx="10058400" cy="2857499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307" y="695836"/>
            <a:ext cx="9565385" cy="40840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91320" y="5111755"/>
            <a:ext cx="9727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2.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Если Финансовая организация принимает положительное решение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T Sans" panose="020B0503020203020204" pitchFamily="34" charset="-52"/>
              </a:rPr>
              <a:t>, но у Предпринимателя не хватает собственного залогового обеспечения, Финансовая организация предлагает ему воспользоваться поручительством Гарантийного Фонда.</a:t>
            </a:r>
          </a:p>
        </p:txBody>
      </p:sp>
    </p:spTree>
    <p:extLst>
      <p:ext uri="{BB962C8B-B14F-4D97-AF65-F5344CB8AC3E}">
        <p14:creationId xmlns:p14="http://schemas.microsoft.com/office/powerpoint/2010/main" val="12039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4883311"/>
            <a:ext cx="10058400" cy="1403188"/>
          </a:xfrm>
        </p:spPr>
        <p:txBody>
          <a:bodyPr rtlCol="0">
            <a:normAutofit fontScale="92500"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3. При согласии Предпринимателя  получить Поручительство Фонда (заключить договор поручительства), Финансовая организация в срок не позднее 2 (Двух) рабочих дней с момента изъявления такого согласия направляет в Фонд подписанную Предпринимателем и согласованную с Финансовой организацией Заявку на получение Поручительства Фонда.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035031"/>
            <a:ext cx="10058400" cy="1251467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4. Фонд рассматривает полученную Заявку и в срок</a:t>
            </a:r>
            <a:r>
              <a:rPr lang="en-US" sz="2000" dirty="0">
                <a:latin typeface="PT Sans" panose="020B0503020203020204" pitchFamily="34" charset="-52"/>
              </a:rPr>
              <a:t> </a:t>
            </a:r>
            <a:r>
              <a:rPr lang="ru-RU" sz="2000" dirty="0">
                <a:latin typeface="PT Sans" panose="020B0503020203020204" pitchFamily="34" charset="-52"/>
              </a:rPr>
              <a:t>3</a:t>
            </a:r>
            <a:r>
              <a:rPr lang="en-US" sz="2000" dirty="0">
                <a:latin typeface="PT Sans" panose="020B0503020203020204" pitchFamily="34" charset="-52"/>
              </a:rPr>
              <a:t>-5</a:t>
            </a:r>
            <a:r>
              <a:rPr lang="ru-RU" sz="2000" dirty="0">
                <a:latin typeface="PT Sans" panose="020B0503020203020204" pitchFamily="34" charset="-52"/>
              </a:rPr>
              <a:t> рабочих дней с момента ее поступления, уведомляет Финансовую организацию и Предпринимателя о принятом решении.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8" y="734231"/>
            <a:ext cx="101865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проект трехстороннего (Финансовая организация - Предприниматель - Фонд) Договора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PT Sans" panose="020B0503020203020204" pitchFamily="34" charset="-52"/>
              </a:rPr>
              <a:t>6. После оформления Договора поручительства в день его подписания Предприниматель выплачивает Фонду вознаграждение.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320" y="734232"/>
            <a:ext cx="9571752" cy="44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240133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5175543"/>
            <a:ext cx="10058400" cy="1110956"/>
          </a:xfrm>
        </p:spPr>
        <p:txBody>
          <a:bodyPr rtlCol="0">
            <a:normAutofit/>
          </a:bodyPr>
          <a:lstStyle/>
          <a:p>
            <a:r>
              <a:rPr lang="ru-RU" sz="2000" dirty="0">
                <a:latin typeface="PT Sans" panose="020B0503020203020204" pitchFamily="34" charset="-52"/>
              </a:rPr>
              <a:t>5. В случае принятия положительного решения Фондом составляется проект трехстороннего (Банк - Предприниматель - Фонд) Договора поручительства.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4613" y="-1"/>
            <a:ext cx="46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anose="020B0503020203020204" pitchFamily="34" charset="-52"/>
              </a:rPr>
              <a:t>Пошаговая инструкция</a:t>
            </a:r>
          </a:p>
        </p:txBody>
      </p:sp>
      <p:pic>
        <p:nvPicPr>
          <p:cNvPr id="5" name="Рисунок 4" descr="instruktsiya-shag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2" y="841663"/>
            <a:ext cx="8036417" cy="258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53" y="734231"/>
            <a:ext cx="8832273" cy="404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734231"/>
            <a:ext cx="9510938" cy="433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36" y="734230"/>
            <a:ext cx="10768519" cy="55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974" y="2"/>
            <a:ext cx="4541671" cy="622568"/>
          </a:xfrm>
        </p:spPr>
        <p:txBody>
          <a:bodyPr rtlCol="0"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</a:rPr>
              <a:t>Преимущества сотрудничества с Фондом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15" y="719848"/>
            <a:ext cx="10058400" cy="5566652"/>
          </a:xfrm>
        </p:spPr>
        <p:txBody>
          <a:bodyPr rtlCol="0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Появилась возможность получить финансирование при небольшом собственном залоге (по договорам финансирования принимается обеспечение в размере не менее 30 % от суммы обязательств).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Нет необходимости собирать дополнительные документы для Фонда (документы в Фонд представляются финансовой организацией).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Схема получения поручительства проста: клиент обращается в финансовую организацию, которая обращается в Фонд, Фонд в течение 3-5 дней принимает решение.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Обеспеченные кредиты значительно доступнее </a:t>
            </a:r>
            <a:r>
              <a:rPr lang="ru-RU" sz="2200" dirty="0" err="1">
                <a:latin typeface="PT Sans" panose="020B0503020203020204" pitchFamily="34" charset="-52"/>
              </a:rPr>
              <a:t>беззалоговых</a:t>
            </a:r>
            <a:r>
              <a:rPr lang="ru-RU" sz="2200" dirty="0">
                <a:latin typeface="PT Sans" panose="020B0503020203020204" pitchFamily="34" charset="-52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Поручительства Фонда предоставляются по договорам финансирования, как на пополнение оборотных средств так и на приобретение оборудования, производственных площадей и других основных фондов.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PT Sans" panose="020B0503020203020204" pitchFamily="34" charset="-52"/>
              </a:rPr>
              <a:t>Поручительство Гарантийного фонда оформляется в простой письменной форме, не требует нотариального удостоверения, размер вознаграждения за предоставленное поручительство Гарантийному фонду не превышает </a:t>
            </a:r>
            <a:r>
              <a:rPr lang="en-US" sz="2200" dirty="0">
                <a:latin typeface="PT Sans" panose="020B0503020203020204" pitchFamily="34" charset="-52"/>
              </a:rPr>
              <a:t>1,</a:t>
            </a:r>
            <a:r>
              <a:rPr lang="ru-RU" sz="2200" dirty="0">
                <a:latin typeface="PT Sans" panose="020B0503020203020204" pitchFamily="34" charset="-52"/>
              </a:rPr>
              <a:t>2</a:t>
            </a:r>
            <a:r>
              <a:rPr lang="en-US" sz="2200" dirty="0">
                <a:latin typeface="PT Sans" panose="020B0503020203020204" pitchFamily="34" charset="-52"/>
              </a:rPr>
              <a:t>5</a:t>
            </a:r>
            <a:r>
              <a:rPr lang="ru-RU" sz="2200" dirty="0">
                <a:latin typeface="PT Sans" panose="020B0503020203020204" pitchFamily="34" charset="-52"/>
              </a:rPr>
              <a:t>% годовых.</a:t>
            </a:r>
          </a:p>
          <a:p>
            <a:pPr rt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1" y="1"/>
            <a:ext cx="568707" cy="10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обзора продукта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650_TF03460543.potx" id="{F3C17406-FD97-480C-83F2-59E1FA3DEB81}" vid="{242FFB70-59ED-4020-877A-8632F1F2F418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обзора продукта</Template>
  <TotalTime>337</TotalTime>
  <Words>555</Words>
  <Application>Microsoft Office PowerPoint</Application>
  <PresentationFormat>Широкоэкранный</PresentationFormat>
  <Paragraphs>63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PT Sans</vt:lpstr>
      <vt:lpstr>Wingdings 2</vt:lpstr>
      <vt:lpstr>Презентация обзора продукта</vt:lpstr>
      <vt:lpstr>Поручительства Гарантийного Фонда - инструмент развития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сотрудничества с Фондом</vt:lpstr>
      <vt:lpstr>Финансовые организации –  партнеры Фонда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товара</dc:title>
  <dc:creator>Учетная запись Майкрософт</dc:creator>
  <cp:lastModifiedBy>user</cp:lastModifiedBy>
  <cp:revision>46</cp:revision>
  <dcterms:created xsi:type="dcterms:W3CDTF">2018-05-14T07:17:31Z</dcterms:created>
  <dcterms:modified xsi:type="dcterms:W3CDTF">2024-07-04T14:39:14Z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