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2"/>
  </p:notesMasterIdLst>
  <p:handoutMasterIdLst>
    <p:handoutMasterId r:id="rId13"/>
  </p:handoutMasterIdLst>
  <p:sldIdLst>
    <p:sldId id="277" r:id="rId5"/>
    <p:sldId id="294" r:id="rId6"/>
    <p:sldId id="312" r:id="rId7"/>
    <p:sldId id="320" r:id="rId8"/>
    <p:sldId id="322" r:id="rId9"/>
    <p:sldId id="298" r:id="rId10"/>
    <p:sldId id="293" r:id="rId11"/>
  </p:sldIdLst>
  <p:sldSz cx="12192000" cy="6858000"/>
  <p:notesSz cx="6742113" cy="98758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  <p:cmAuthor id="5" name="user" initials="u" lastIdx="1" clrIdx="4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C0000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562" autoAdjust="0"/>
  </p:normalViewPr>
  <p:slideViewPr>
    <p:cSldViewPr snapToGrid="0">
      <p:cViewPr varScale="1">
        <p:scale>
          <a:sx n="106" d="100"/>
          <a:sy n="106" d="100"/>
        </p:scale>
        <p:origin x="732" y="10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507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507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21.08.2025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0333"/>
            <a:ext cx="2921583" cy="495506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80333"/>
            <a:ext cx="2921583" cy="495506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507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507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21.08.2025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2748"/>
            <a:ext cx="5393690" cy="3888611"/>
          </a:xfrm>
          <a:prstGeom prst="rect">
            <a:avLst/>
          </a:prstGeom>
        </p:spPr>
        <p:txBody>
          <a:bodyPr vert="horz" lIns="91522" tIns="45761" rIns="91522" bIns="45761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3" cy="495506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0" y="9380333"/>
            <a:ext cx="2921583" cy="495506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1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1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3FA2C895-EB1C-4157-9E46-0DF3298BA9C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3FA2C895-EB1C-4157-9E46-0DF3298BA9C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7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909366">
              <a:defRPr/>
            </a:pPr>
            <a:fld id="{3FA2C895-EB1C-4157-9E46-0DF3298BA9C2}" type="slidenum">
              <a:rPr lang="ru-RU">
                <a:solidFill>
                  <a:prstClr val="black"/>
                </a:solidFill>
                <a:latin typeface="Century Gothic" panose="020B0502020202020204"/>
              </a:rPr>
              <a:pPr defTabSz="909366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9821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909366">
              <a:defRPr/>
            </a:pPr>
            <a:fld id="{3FA2C895-EB1C-4157-9E46-0DF3298BA9C2}" type="slidenum">
              <a:rPr lang="ru-RU">
                <a:solidFill>
                  <a:prstClr val="black"/>
                </a:solidFill>
                <a:latin typeface="Century Gothic" panose="020B0502020202020204"/>
              </a:rPr>
              <a:pPr defTabSz="909366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5217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arantfond92.ru/" TargetMode="External"/><Relationship Id="rId4" Type="http://schemas.openxmlformats.org/officeDocument/2006/relationships/hyperlink" Target="mailto:nco_sevgf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227" y="193184"/>
            <a:ext cx="4945487" cy="1780472"/>
          </a:xfrm>
        </p:spPr>
        <p:txBody>
          <a:bodyPr rtlCol="0"/>
          <a:lstStyle/>
          <a:p>
            <a:pPr rtl="0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" panose="020B0503020203020204" pitchFamily="34" charset="-52"/>
                <a:ea typeface="+mj-ea"/>
                <a:cs typeface="+mj-cs"/>
              </a:rPr>
              <a:t>НКО «Гарантийный фонд поддержки субъектов малого и среднего предпринимательства в г. Севастополе»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772" y="3513879"/>
            <a:ext cx="8293994" cy="2152825"/>
          </a:xfr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Поручительства Гарантийного Фонда – льготные продукты на 2025г.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rt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5" y="6356349"/>
            <a:ext cx="7244582" cy="365125"/>
          </a:xfrm>
        </p:spPr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PT Sans" panose="020B0503020203020204" pitchFamily="34" charset="-52"/>
                <a:ea typeface="+mn-ea"/>
                <a:cs typeface="+mn-cs"/>
              </a:rPr>
              <a:t>г. Севастополь, август  2025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r" rt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148937-66C1-9954-D845-530CC5F1D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163"/>
            <a:ext cx="4924105" cy="27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07AAFE-4EE1-8DF1-98F8-14CD0D72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6452" cy="1268078"/>
          </a:xfrm>
          <a:prstGeom prst="rect">
            <a:avLst/>
          </a:prstGeom>
        </p:spPr>
      </p:pic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D147A1EA-8F45-8C60-FB25-AB6ACB956019}"/>
              </a:ext>
            </a:extLst>
          </p:cNvPr>
          <p:cNvSpPr txBox="1">
            <a:spLocks/>
          </p:cNvSpPr>
          <p:nvPr/>
        </p:nvSpPr>
        <p:spPr>
          <a:xfrm>
            <a:off x="7298267" y="0"/>
            <a:ext cx="4622799" cy="71435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+mj-ea"/>
                <a:cs typeface="+mj-cs"/>
              </a:rPr>
              <a:t>Общие требования к получателю гарантийной поддержки: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7" name="Подзаголовок 4">
            <a:extLst>
              <a:ext uri="{FF2B5EF4-FFF2-40B4-BE49-F238E27FC236}">
                <a16:creationId xmlns:a16="http://schemas.microsoft.com/office/drawing/2014/main" id="{956C130C-6E45-BDB4-D47F-F6234D1AEFCD}"/>
              </a:ext>
            </a:extLst>
          </p:cNvPr>
          <p:cNvSpPr txBox="1">
            <a:spLocks/>
          </p:cNvSpPr>
          <p:nvPr/>
        </p:nvSpPr>
        <p:spPr>
          <a:xfrm>
            <a:off x="786452" y="1000108"/>
            <a:ext cx="11007613" cy="54938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регистрация на территории г. Севастополя,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наличие сведений в реестре субъектов МСП/ подтверждённый статус «самозанятого»,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отсутствие задолженности перед бюджетом,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безубыточная деятельность за последние 6 месяцев, положительный финансовый результат на дату подачи заявки,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положительная кредитная история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безупречная деловая репутация</a:t>
            </a:r>
          </a:p>
        </p:txBody>
      </p:sp>
    </p:spTree>
    <p:extLst>
      <p:ext uri="{BB962C8B-B14F-4D97-AF65-F5344CB8AC3E}">
        <p14:creationId xmlns:p14="http://schemas.microsoft.com/office/powerpoint/2010/main" val="284831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507" y="0"/>
            <a:ext cx="4541671" cy="622568"/>
          </a:xfrm>
          <a:solidFill>
            <a:srgbClr val="CC0000"/>
          </a:solidFill>
        </p:spPr>
        <p:txBody>
          <a:bodyPr rtlCol="0">
            <a:noAutofit/>
          </a:bodyPr>
          <a:lstStyle/>
          <a:p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+mj-ea"/>
                <a:cs typeface="+mj-cs"/>
              </a:rPr>
              <a:t>Лимиты гарантийной поддержки </a:t>
            </a:r>
            <a:endParaRPr lang="ru-RU" sz="2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492" y="911919"/>
            <a:ext cx="9567465" cy="56371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66CC"/>
                </a:solidFill>
              </a:rPr>
              <a:t>Максимальный размер поручительства = </a:t>
            </a:r>
            <a:r>
              <a:rPr lang="ru-RU" sz="3200" b="1" dirty="0">
                <a:solidFill>
                  <a:srgbClr val="0066CC"/>
                </a:solidFill>
              </a:rPr>
              <a:t>50 млн. руб.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66CC"/>
                </a:solidFill>
              </a:rPr>
              <a:t>Максимальный размер ответственности Фонда по всем договорам Заемщика = </a:t>
            </a:r>
            <a:r>
              <a:rPr lang="ru-RU" sz="3200" b="1" dirty="0">
                <a:solidFill>
                  <a:srgbClr val="0066CC"/>
                </a:solidFill>
              </a:rPr>
              <a:t>100 млн. руб</a:t>
            </a:r>
            <a:r>
              <a:rPr lang="ru-RU" sz="3200" dirty="0">
                <a:solidFill>
                  <a:srgbClr val="0066CC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66CC"/>
                </a:solidFill>
              </a:rPr>
              <a:t>Максимальный размер ответственности Фонда  = </a:t>
            </a:r>
            <a:r>
              <a:rPr lang="ru-RU" sz="3200" b="1" dirty="0">
                <a:solidFill>
                  <a:srgbClr val="0066CC"/>
                </a:solidFill>
              </a:rPr>
              <a:t>70 %</a:t>
            </a:r>
            <a:r>
              <a:rPr lang="ru-RU" sz="3200" dirty="0">
                <a:solidFill>
                  <a:srgbClr val="0066CC"/>
                </a:solidFill>
              </a:rPr>
              <a:t> от суммы </a:t>
            </a:r>
            <a:r>
              <a:rPr lang="ru-RU" sz="3200" b="1" dirty="0">
                <a:solidFill>
                  <a:srgbClr val="0066CC"/>
                </a:solidFill>
              </a:rPr>
              <a:t>основного долга</a:t>
            </a:r>
            <a:r>
              <a:rPr lang="ru-RU" sz="3200" dirty="0">
                <a:solidFill>
                  <a:srgbClr val="0066CC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66CC"/>
                </a:solidFill>
              </a:rPr>
              <a:t>Максимальный срок – </a:t>
            </a:r>
            <a:r>
              <a:rPr lang="ru-RU" sz="3200" b="1" dirty="0">
                <a:solidFill>
                  <a:srgbClr val="0066CC"/>
                </a:solidFill>
              </a:rPr>
              <a:t>6 лет</a:t>
            </a:r>
            <a:r>
              <a:rPr lang="ru-RU" sz="3200" dirty="0">
                <a:solidFill>
                  <a:srgbClr val="0066CC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66CC"/>
                </a:solidFill>
              </a:rPr>
              <a:t>Стоимость поручительства – </a:t>
            </a:r>
            <a:r>
              <a:rPr lang="ru-RU" sz="3200" b="1" dirty="0">
                <a:solidFill>
                  <a:srgbClr val="0066CC"/>
                </a:solidFill>
              </a:rPr>
              <a:t>0,5</a:t>
            </a:r>
            <a:r>
              <a:rPr lang="en-US" sz="3200" b="1" dirty="0">
                <a:solidFill>
                  <a:srgbClr val="0066CC"/>
                </a:solidFill>
              </a:rPr>
              <a:t> </a:t>
            </a:r>
            <a:r>
              <a:rPr lang="ru-RU" sz="3200" b="1" dirty="0">
                <a:solidFill>
                  <a:srgbClr val="0066CC"/>
                </a:solidFill>
              </a:rPr>
              <a:t>-</a:t>
            </a:r>
            <a:r>
              <a:rPr lang="en-US" sz="3200" b="1" dirty="0">
                <a:solidFill>
                  <a:srgbClr val="0066CC"/>
                </a:solidFill>
              </a:rPr>
              <a:t> </a:t>
            </a:r>
            <a:r>
              <a:rPr lang="ru-RU" sz="3200" b="1" dirty="0">
                <a:solidFill>
                  <a:srgbClr val="0066CC"/>
                </a:solidFill>
              </a:rPr>
              <a:t>1,25 % в год. </a:t>
            </a:r>
          </a:p>
          <a:p>
            <a:pPr marL="68580" indent="0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32838-DC63-47BF-B8E5-FA3FC9463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6452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507" y="0"/>
            <a:ext cx="4541671" cy="622568"/>
          </a:xfrm>
          <a:solidFill>
            <a:srgbClr val="CC0000"/>
          </a:solidFill>
        </p:spPr>
        <p:txBody>
          <a:bodyPr rtlCol="0">
            <a:noAutofit/>
          </a:bodyPr>
          <a:lstStyle/>
          <a:p>
            <a:r>
              <a:rPr lang="ru-RU" sz="2200" b="1" cap="none" spc="0" dirty="0">
                <a:solidFill>
                  <a:prstClr val="white"/>
                </a:solidFill>
                <a:latin typeface="PT Sans" panose="020B0503020203020204" pitchFamily="34" charset="-52"/>
              </a:rPr>
              <a:t>Размер вознаграждения:</a:t>
            </a:r>
            <a:endParaRPr lang="ru-RU" sz="2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492" y="911919"/>
            <a:ext cx="9567465" cy="56371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600" b="1" dirty="0">
                <a:solidFill>
                  <a:srgbClr val="0066CC"/>
                </a:solidFill>
              </a:rPr>
              <a:t>Размер вознаграждения за предоставленное поручительство зависит от направления расходования заемных средств и сферы деятельности организации: </a:t>
            </a:r>
          </a:p>
          <a:p>
            <a:pPr marL="411480" indent="-342900">
              <a:buAutoNum type="arabicPeriod"/>
            </a:pPr>
            <a:r>
              <a:rPr lang="ru-RU" sz="1600" dirty="0">
                <a:solidFill>
                  <a:srgbClr val="0066CC"/>
                </a:solidFill>
              </a:rPr>
              <a:t>Цели кредита/займа: </a:t>
            </a:r>
          </a:p>
          <a:p>
            <a:pPr marL="68580"/>
            <a:endParaRPr lang="ru-RU" sz="1600" dirty="0">
              <a:solidFill>
                <a:srgbClr val="0066CC"/>
              </a:solidFill>
            </a:endParaRPr>
          </a:p>
          <a:p>
            <a:pPr marL="68580" indent="0">
              <a:buNone/>
            </a:pPr>
            <a:endParaRPr lang="ru-RU" sz="1600" b="1" dirty="0">
              <a:solidFill>
                <a:srgbClr val="0066CC"/>
              </a:solidFill>
            </a:endParaRPr>
          </a:p>
          <a:p>
            <a:pPr marL="68580" indent="0">
              <a:buNone/>
            </a:pPr>
            <a:endParaRPr lang="ru-RU" sz="1600" b="1" dirty="0">
              <a:solidFill>
                <a:srgbClr val="0066CC"/>
              </a:solidFill>
            </a:endParaRPr>
          </a:p>
          <a:p>
            <a:pPr marL="68580" indent="0">
              <a:buNone/>
            </a:pPr>
            <a:endParaRPr lang="ru-RU" sz="1600" b="1" dirty="0">
              <a:solidFill>
                <a:srgbClr val="0066CC"/>
              </a:solidFill>
            </a:endParaRPr>
          </a:p>
          <a:p>
            <a:pPr marL="68580" indent="0">
              <a:buNone/>
            </a:pPr>
            <a:endParaRPr lang="ru-RU" sz="1600" b="1" dirty="0">
              <a:solidFill>
                <a:srgbClr val="0066CC"/>
              </a:solidFill>
            </a:endParaRPr>
          </a:p>
          <a:p>
            <a:pPr marL="68580" indent="0">
              <a:buNone/>
            </a:pPr>
            <a:endParaRPr lang="ru-RU" sz="1600" b="1" dirty="0">
              <a:solidFill>
                <a:srgbClr val="0066CC"/>
              </a:solidFill>
            </a:endParaRPr>
          </a:p>
          <a:p>
            <a:pPr marL="68580" indent="0">
              <a:buNone/>
            </a:pPr>
            <a:endParaRPr lang="ru-RU" sz="1600" b="1" dirty="0">
              <a:solidFill>
                <a:srgbClr val="0066C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32838-DC63-47BF-B8E5-FA3FC9463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6452" cy="1268078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89767984-A3ED-4A4D-AAF1-958EE87F0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77923"/>
              </p:ext>
            </p:extLst>
          </p:nvPr>
        </p:nvGraphicFramePr>
        <p:xfrm>
          <a:off x="1603043" y="2272701"/>
          <a:ext cx="8597152" cy="340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3896096448"/>
                    </a:ext>
                  </a:extLst>
                </a:gridCol>
                <a:gridCol w="4906473">
                  <a:extLst>
                    <a:ext uri="{9D8B030D-6E8A-4147-A177-3AD203B41FA5}">
                      <a16:colId xmlns:a16="http://schemas.microsoft.com/office/drawing/2014/main" val="1296255529"/>
                    </a:ext>
                  </a:extLst>
                </a:gridCol>
              </a:tblGrid>
              <a:tr h="10990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66CC"/>
                          </a:solidFill>
                        </a:rPr>
                        <a:t>Направления расходования заемных средств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66CC"/>
                          </a:solidFill>
                        </a:rPr>
                        <a:t>Вознаграждение от суммы договора  поручительства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20701"/>
                  </a:ext>
                </a:extLst>
              </a:tr>
              <a:tr h="120376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66CC"/>
                          </a:solidFill>
                        </a:rPr>
                        <a:t>Инвестиции </a:t>
                      </a:r>
                      <a:r>
                        <a:rPr lang="ru-RU" sz="1200" i="1" dirty="0">
                          <a:solidFill>
                            <a:srgbClr val="0066CC"/>
                          </a:solidFill>
                        </a:rPr>
                        <a:t>(в том числе приобретение, ремонт ОС, рефинансирование кредитов, направленных на </a:t>
                      </a:r>
                      <a:r>
                        <a:rPr lang="ru-RU" sz="1200" i="1" dirty="0" err="1">
                          <a:solidFill>
                            <a:srgbClr val="0066CC"/>
                          </a:solidFill>
                        </a:rPr>
                        <a:t>инвест</a:t>
                      </a:r>
                      <a:r>
                        <a:rPr lang="ru-RU" sz="1200" i="1" dirty="0">
                          <a:solidFill>
                            <a:srgbClr val="0066CC"/>
                          </a:solidFill>
                        </a:rPr>
                        <a:t>. цели)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0,75 %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490583"/>
                  </a:ext>
                </a:extLst>
              </a:tr>
              <a:tr h="109909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Пополнение оборотных средств</a:t>
                      </a:r>
                    </a:p>
                    <a:p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 (стандартные условия)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1 %– производители, сельское хозяйство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1,25  % - прочие виды деятельности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7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6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508" y="0"/>
            <a:ext cx="4541671" cy="622568"/>
          </a:xfrm>
          <a:solidFill>
            <a:srgbClr val="CC0000"/>
          </a:solidFill>
        </p:spPr>
        <p:txBody>
          <a:bodyPr rtlCol="0">
            <a:noAutofit/>
          </a:bodyPr>
          <a:lstStyle/>
          <a:p>
            <a:pPr algn="ctr"/>
            <a:r>
              <a:rPr lang="ru-RU" sz="2000" b="1" cap="none" spc="0" dirty="0">
                <a:solidFill>
                  <a:prstClr val="white"/>
                </a:solidFill>
                <a:latin typeface="PT Sans" panose="020B0503020203020204" pitchFamily="34" charset="-52"/>
              </a:rPr>
              <a:t>Размер вознаграждения</a:t>
            </a:r>
            <a:endParaRPr lang="ru-RU" sz="19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511" y="772291"/>
            <a:ext cx="9390977" cy="593641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0066CC"/>
              </a:solidFill>
            </a:endParaRPr>
          </a:p>
          <a:p>
            <a:pPr marL="68580" indent="0">
              <a:buNone/>
            </a:pPr>
            <a:r>
              <a:rPr lang="ru-RU" sz="2800" b="1" dirty="0">
                <a:solidFill>
                  <a:srgbClr val="0066CC"/>
                </a:solidFill>
              </a:rPr>
              <a:t>2. Сферы деятельности заемщиков: </a:t>
            </a:r>
          </a:p>
          <a:p>
            <a:pPr marL="68580" indent="0">
              <a:buNone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A6F8B-9F96-4992-9900-458C2AF9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6452" cy="1268078"/>
          </a:xfrm>
          <a:prstGeom prst="rect">
            <a:avLst/>
          </a:prstGeom>
        </p:spPr>
      </p:pic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2FBE3755-0AF8-4C33-A1DC-A86896613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75056"/>
              </p:ext>
            </p:extLst>
          </p:nvPr>
        </p:nvGraphicFramePr>
        <p:xfrm>
          <a:off x="1622612" y="2008841"/>
          <a:ext cx="8116047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2047">
                  <a:extLst>
                    <a:ext uri="{9D8B030D-6E8A-4147-A177-3AD203B41FA5}">
                      <a16:colId xmlns:a16="http://schemas.microsoft.com/office/drawing/2014/main" val="33308709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39280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Статус заемщика: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66CC"/>
                          </a:solidFill>
                        </a:rPr>
                        <a:t>Вознаграждение от суммы договора  поручительства в год</a:t>
                      </a:r>
                    </a:p>
                    <a:p>
                      <a:endParaRPr lang="ru-RU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85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u="sng" dirty="0">
                          <a:solidFill>
                            <a:srgbClr val="0066CC"/>
                          </a:solidFill>
                        </a:rPr>
                        <a:t>Приоритетные отрасли: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kern="12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гостиниц и предприятий общественного питания</a:t>
                      </a:r>
                      <a:r>
                        <a:rPr lang="ru-RU" sz="1200" dirty="0">
                          <a:solidFill>
                            <a:srgbClr val="0066CC"/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>
                          <a:solidFill>
                            <a:srgbClr val="0066CC"/>
                          </a:solidFill>
                        </a:rPr>
                        <a:t>деятельность в области </a:t>
                      </a:r>
                      <a:r>
                        <a:rPr lang="ru-RU" sz="1200" dirty="0">
                          <a:solidFill>
                            <a:srgbClr val="0066CC"/>
                          </a:solidFill>
                        </a:rPr>
                        <a:t>информации и связи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66CC"/>
                          </a:solidFill>
                        </a:rPr>
                        <a:t>деятельность профессиональная, научная и техническая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200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66CC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80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Отрасли креативных индустрий</a:t>
                      </a:r>
                      <a:endParaRPr lang="ru-RU" sz="1400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2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66CC"/>
                          </a:solidFill>
                        </a:rPr>
                        <a:t>Сфера социального предпринимательства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31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Предприятия, реализующие</a:t>
                      </a:r>
                      <a:br>
                        <a:rPr lang="ru-RU" sz="1400" kern="12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повышения производительности труда </a:t>
                      </a:r>
                    </a:p>
                    <a:p>
                      <a:endParaRPr lang="ru-RU" sz="1400" kern="1200" dirty="0">
                        <a:solidFill>
                          <a:srgbClr val="0066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rgbClr val="00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Рыболовство и рыбоводство </a:t>
                      </a:r>
                      <a:endParaRPr lang="ru-RU" sz="1400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1 %</a:t>
                      </a:r>
                    </a:p>
                    <a:p>
                      <a:pPr algn="ctr"/>
                      <a:endParaRPr lang="ru-RU" dirty="0">
                        <a:solidFill>
                          <a:srgbClr val="0066CC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66CC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   0,75 %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25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6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508" y="0"/>
            <a:ext cx="4541671" cy="622568"/>
          </a:xfrm>
          <a:solidFill>
            <a:srgbClr val="CC0000"/>
          </a:solidFill>
        </p:spPr>
        <p:txBody>
          <a:bodyPr rtlCol="0">
            <a:noAutofit/>
          </a:bodyPr>
          <a:lstStyle/>
          <a:p>
            <a:pPr algn="ctr"/>
            <a:r>
              <a:rPr lang="ru-RU" sz="2000" b="1" cap="none" spc="0" dirty="0">
                <a:solidFill>
                  <a:prstClr val="white"/>
                </a:solidFill>
                <a:latin typeface="PT Sans" panose="020B0503020203020204" pitchFamily="34" charset="-52"/>
              </a:rPr>
              <a:t>Размер вознаграждения</a:t>
            </a:r>
            <a:endParaRPr lang="ru-RU" sz="19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511" y="772292"/>
            <a:ext cx="9390977" cy="55388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0066CC"/>
              </a:solidFill>
            </a:endParaRPr>
          </a:p>
          <a:p>
            <a:pPr marL="68580" indent="0">
              <a:buNone/>
            </a:pPr>
            <a:r>
              <a:rPr lang="ru-RU" sz="2800" b="1" dirty="0">
                <a:solidFill>
                  <a:srgbClr val="0066CC"/>
                </a:solidFill>
              </a:rPr>
              <a:t>3. Статус заемщиков:</a:t>
            </a:r>
          </a:p>
          <a:p>
            <a:pPr marL="68580" indent="0">
              <a:buNone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A6F8B-9F96-4992-9900-458C2AF9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6452" cy="1268078"/>
          </a:xfrm>
          <a:prstGeom prst="rect">
            <a:avLst/>
          </a:prstGeom>
        </p:spPr>
      </p:pic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2FBE3755-0AF8-4C33-A1DC-A86896613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109136"/>
              </p:ext>
            </p:extLst>
          </p:nvPr>
        </p:nvGraphicFramePr>
        <p:xfrm>
          <a:off x="1707775" y="1929479"/>
          <a:ext cx="8776447" cy="391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459">
                  <a:extLst>
                    <a:ext uri="{9D8B030D-6E8A-4147-A177-3AD203B41FA5}">
                      <a16:colId xmlns:a16="http://schemas.microsoft.com/office/drawing/2014/main" val="3330870968"/>
                    </a:ext>
                  </a:extLst>
                </a:gridCol>
                <a:gridCol w="4483988">
                  <a:extLst>
                    <a:ext uri="{9D8B030D-6E8A-4147-A177-3AD203B41FA5}">
                      <a16:colId xmlns:a16="http://schemas.microsoft.com/office/drawing/2014/main" val="2139280143"/>
                    </a:ext>
                  </a:extLst>
                </a:gridCol>
              </a:tblGrid>
              <a:tr h="57548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66CC"/>
                          </a:solidFill>
                        </a:rPr>
                        <a:t>Отрасль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66CC"/>
                          </a:solidFill>
                        </a:rPr>
                        <a:t>Вознаграждение от суммы договора  поручительства в год</a:t>
                      </a:r>
                    </a:p>
                    <a:p>
                      <a:endParaRPr lang="ru-RU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858717"/>
                  </a:ext>
                </a:extLst>
              </a:tr>
              <a:tr h="75228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66CC"/>
                          </a:solidFill>
                        </a:rPr>
                        <a:t>«Начинающий бизнес» – субъекты МСП, с момента регистрации которых прошло не более 2х лет.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66CC"/>
                          </a:solidFill>
                        </a:rPr>
                        <a:t>1 %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806651"/>
                  </a:ext>
                </a:extLst>
              </a:tr>
              <a:tr h="81504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66CC"/>
                          </a:solidFill>
                        </a:rPr>
                        <a:t>Заемщики, имеющие потенциал роста  и перехода в следующую категорию субъектов МСП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66CC"/>
                          </a:solidFill>
                        </a:rPr>
                        <a:t>0,75 %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38792"/>
                  </a:ext>
                </a:extLst>
              </a:tr>
              <a:tr h="56477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Субъекты МСП – индивидуальные предприниматели, которые имеют статус участника или ветерана СВО</a:t>
                      </a:r>
                      <a:endParaRPr lang="ru-RU" sz="1400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66CC"/>
                          </a:solidFill>
                        </a:rPr>
                        <a:t>0,5 %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314229"/>
                  </a:ext>
                </a:extLst>
              </a:tr>
              <a:tr h="86739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66CC"/>
                          </a:solidFill>
                        </a:rPr>
                        <a:t>Субъекты МСП – юридические лица, в которых доля участия лиц, имеющих статус участника или ветерана СВО, составляет не менее 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66CC"/>
                          </a:solidFill>
                        </a:rPr>
                        <a:t>0,5 %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25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6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07AAFE-4EE1-8DF1-98F8-14CD0D72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6452" cy="1268078"/>
          </a:xfrm>
          <a:prstGeom prst="rect">
            <a:avLst/>
          </a:prstGeom>
        </p:spPr>
      </p:pic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D147A1EA-8F45-8C60-FB25-AB6ACB956019}"/>
              </a:ext>
            </a:extLst>
          </p:cNvPr>
          <p:cNvSpPr txBox="1">
            <a:spLocks/>
          </p:cNvSpPr>
          <p:nvPr/>
        </p:nvSpPr>
        <p:spPr>
          <a:xfrm>
            <a:off x="7298267" y="0"/>
            <a:ext cx="4622799" cy="71435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T Sans" panose="020B0503020203020204" pitchFamily="34" charset="-52"/>
                <a:ea typeface="+mj-ea"/>
                <a:cs typeface="+mj-cs"/>
              </a:rPr>
              <a:t>Контакты Фонда: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601EA-E336-4E60-B8A4-22D1A5CC6C57}"/>
              </a:ext>
            </a:extLst>
          </p:cNvPr>
          <p:cNvSpPr txBox="1"/>
          <p:nvPr/>
        </p:nvSpPr>
        <p:spPr>
          <a:xfrm>
            <a:off x="1969033" y="1679460"/>
            <a:ext cx="8731623" cy="340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Гарантийный Фонд поддержки субъектов малого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 среднего предпринимательства  в г. Севастополе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299038, город Севастополь,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пр-кт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Октябрьской  Революции,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д. 42 Б, корп.6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Центр «Мой Бизнес» окно для консультаций № 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Тел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+7 978 938 14 39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e-mail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nco_sevgf@mail.ru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6858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https://garantfond92.ru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164694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16c05727-aa75-4e4a-9b5f-8a80a1165891"/>
    <ds:schemaRef ds:uri="http://www.w3.org/XML/1998/namespace"/>
    <ds:schemaRef ds:uri="http://purl.org/dc/elements/1.1/"/>
    <ds:schemaRef ds:uri="http://schemas.openxmlformats.org/package/2006/metadata/core-properties"/>
    <ds:schemaRef ds:uri="71af3243-3dd4-4a8d-8c0d-dd76da1f02a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1337</TotalTime>
  <Words>453</Words>
  <Application>Microsoft Office PowerPoint</Application>
  <PresentationFormat>Широкоэкранный</PresentationFormat>
  <Paragraphs>86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PT Sans</vt:lpstr>
      <vt:lpstr>Tenorite</vt:lpstr>
      <vt:lpstr>Times New Roman</vt:lpstr>
      <vt:lpstr>Wingdings</vt:lpstr>
      <vt:lpstr>Wingdings 2</vt:lpstr>
      <vt:lpstr>Одиночная линия</vt:lpstr>
      <vt:lpstr>НКО «Гарантийный фонд поддержки субъектов малого и среднего предпринимательства в г. Севастополе»</vt:lpstr>
      <vt:lpstr>Презентация PowerPoint</vt:lpstr>
      <vt:lpstr>Лимиты гарантийной поддержки </vt:lpstr>
      <vt:lpstr>Размер вознаграждения:</vt:lpstr>
      <vt:lpstr>Размер вознаграждения</vt:lpstr>
      <vt:lpstr>Размер вознаграждения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Набор слайдов для презентации</dc:title>
  <dc:creator>user</dc:creator>
  <cp:lastModifiedBy>Екатерина</cp:lastModifiedBy>
  <cp:revision>157</cp:revision>
  <cp:lastPrinted>2025-08-21T12:14:05Z</cp:lastPrinted>
  <dcterms:created xsi:type="dcterms:W3CDTF">2023-02-02T11:16:47Z</dcterms:created>
  <dcterms:modified xsi:type="dcterms:W3CDTF">2025-08-21T12:26:51Z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