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270" r:id="rId2"/>
    <p:sldId id="271" r:id="rId3"/>
    <p:sldId id="277" r:id="rId4"/>
    <p:sldId id="278" r:id="rId5"/>
    <p:sldId id="281" r:id="rId6"/>
    <p:sldId id="280" r:id="rId7"/>
    <p:sldId id="282" r:id="rId8"/>
    <p:sldId id="283" r:id="rId9"/>
    <p:sldId id="279" r:id="rId10"/>
    <p:sldId id="288" r:id="rId11"/>
    <p:sldId id="286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 userDrawn="1">
          <p15:clr>
            <a:srgbClr val="A4A3A4"/>
          </p15:clr>
        </p15:guide>
        <p15:guide id="2" pos="3409" userDrawn="1">
          <p15:clr>
            <a:srgbClr val="A4A3A4"/>
          </p15:clr>
        </p15:guide>
        <p15:guide id="3" orient="horz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84" y="84"/>
      </p:cViewPr>
      <p:guideLst>
        <p:guide orient="horz" pos="1525"/>
        <p:guide pos="3409"/>
        <p:guide orient="horz" pos="39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73BD834-2A29-4B6D-9C1E-A0812ACF10F2}" type="datetime1">
              <a:rPr lang="ru-RU" smtClean="0"/>
              <a:t>16.12.2019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6B2D29-8AC0-4FB1-933D-AD24ECC435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5408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BBA1006-1F69-43D0-899D-7891B7EB0865}" type="datetime1">
              <a:rPr lang="ru-RU" smtClean="0"/>
              <a:t>16.12.2019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FA2C895-EB1C-4157-9E46-0DF3298BA9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668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A2C895-EB1C-4157-9E46-0DF3298BA9C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255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3FA2C895-EB1C-4157-9E46-0DF3298BA9C2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320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635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8237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9008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496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136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045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670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487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97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gradFill rotWithShape="1">
          <a:gsLst>
            <a:gs pos="0">
              <a:schemeClr val="bg2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42"/>
          <p:cNvGrpSpPr/>
          <p:nvPr/>
        </p:nvGrpSpPr>
        <p:grpSpPr bwMode="invGray"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Группа 44"/>
            <p:cNvGrpSpPr/>
            <p:nvPr/>
          </p:nvGrpSpPr>
          <p:grpSpPr bwMode="invGray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Группа 4"/>
              <p:cNvGrpSpPr/>
              <p:nvPr/>
            </p:nvGrpSpPr>
            <p:grpSpPr bwMode="invGray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Прямоугольник 114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116" name="Прямоугольник 2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117" name="Прямоугольник 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grpSp>
            <p:nvGrpSpPr>
              <p:cNvPr id="71" name="Группа 5"/>
              <p:cNvGrpSpPr/>
              <p:nvPr/>
            </p:nvGrpSpPr>
            <p:grpSpPr bwMode="invGray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Прямоугольник 84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6" name="Прямоугольник 85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114" name="Прямоугольник 11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grpSp>
            <p:nvGrpSpPr>
              <p:cNvPr id="73" name="Группа 9"/>
              <p:cNvGrpSpPr/>
              <p:nvPr/>
            </p:nvGrpSpPr>
            <p:grpSpPr bwMode="invGray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Прямоугольник 77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79" name="Прямоугольник 78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1" name="Прямоугольник 80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sp>
            <p:nvSpPr>
              <p:cNvPr id="75" name="Прямоугольник 74"/>
              <p:cNvSpPr/>
              <p:nvPr/>
            </p:nvSpPr>
            <p:spPr bwMode="invGray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  <p:sp>
            <p:nvSpPr>
              <p:cNvPr id="76" name="Прямоугольник 75"/>
              <p:cNvSpPr/>
              <p:nvPr/>
            </p:nvSpPr>
            <p:spPr bwMode="invGray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  <p:sp>
            <p:nvSpPr>
              <p:cNvPr id="77" name="Прямоугольник 76"/>
              <p:cNvSpPr/>
              <p:nvPr/>
            </p:nvSpPr>
            <p:spPr bwMode="invGray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</p:grpSp>
        <p:sp>
          <p:nvSpPr>
            <p:cNvPr id="45" name="Полилиния 44"/>
            <p:cNvSpPr/>
            <p:nvPr/>
          </p:nvSpPr>
          <p:spPr bwMode="invGray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8" name="Полилиния 47"/>
            <p:cNvSpPr/>
            <p:nvPr/>
          </p:nvSpPr>
          <p:spPr bwMode="invGray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9" name="Полилиния 48"/>
            <p:cNvSpPr/>
            <p:nvPr/>
          </p:nvSpPr>
          <p:spPr bwMode="invGray"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1" name="Полилиния 50"/>
            <p:cNvSpPr/>
            <p:nvPr/>
          </p:nvSpPr>
          <p:spPr bwMode="invGray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2" name="Полилиния 51"/>
            <p:cNvSpPr/>
            <p:nvPr/>
          </p:nvSpPr>
          <p:spPr bwMode="invGray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3" name="Шестиугольник 52"/>
            <p:cNvSpPr/>
            <p:nvPr/>
          </p:nvSpPr>
          <p:spPr bwMode="invGray"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4" name="Шестиугольник 53"/>
            <p:cNvSpPr/>
            <p:nvPr/>
          </p:nvSpPr>
          <p:spPr bwMode="invGray"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5" name="Шестиугольник 54"/>
            <p:cNvSpPr/>
            <p:nvPr/>
          </p:nvSpPr>
          <p:spPr bwMode="invGray"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6" name="Шестиугольник 55"/>
            <p:cNvSpPr/>
            <p:nvPr/>
          </p:nvSpPr>
          <p:spPr bwMode="invGray"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7" name="Шестиугольник 56"/>
            <p:cNvSpPr/>
            <p:nvPr/>
          </p:nvSpPr>
          <p:spPr bwMode="invGray"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8" name="Полилиния 57"/>
            <p:cNvSpPr/>
            <p:nvPr/>
          </p:nvSpPr>
          <p:spPr bwMode="invGray"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9" name="Шестиугольник 58"/>
            <p:cNvSpPr/>
            <p:nvPr/>
          </p:nvSpPr>
          <p:spPr bwMode="invGray"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0" name="Шестиугольник 59"/>
            <p:cNvSpPr/>
            <p:nvPr/>
          </p:nvSpPr>
          <p:spPr bwMode="invGray"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1" name="Шестиугольник 60"/>
            <p:cNvSpPr/>
            <p:nvPr/>
          </p:nvSpPr>
          <p:spPr bwMode="invGray"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2" name="Шестиугольник 61"/>
            <p:cNvSpPr/>
            <p:nvPr/>
          </p:nvSpPr>
          <p:spPr bwMode="invGray"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3" name="Шестиугольник 62"/>
            <p:cNvSpPr/>
            <p:nvPr/>
          </p:nvSpPr>
          <p:spPr bwMode="invGray"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4" name="Шестиугольник 63"/>
            <p:cNvSpPr/>
            <p:nvPr/>
          </p:nvSpPr>
          <p:spPr bwMode="invGray"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5" name="Шестиугольник 64"/>
            <p:cNvSpPr/>
            <p:nvPr/>
          </p:nvSpPr>
          <p:spPr bwMode="invGray"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6" name="Шестиугольник 65"/>
            <p:cNvSpPr/>
            <p:nvPr/>
          </p:nvSpPr>
          <p:spPr bwMode="invGray"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7" name="Шестиугольник 66"/>
            <p:cNvSpPr/>
            <p:nvPr/>
          </p:nvSpPr>
          <p:spPr bwMode="invGray"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8" name="Полилиния 67"/>
            <p:cNvSpPr/>
            <p:nvPr/>
          </p:nvSpPr>
          <p:spPr bwMode="invGray"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9" name="Полилиния 68"/>
            <p:cNvSpPr/>
            <p:nvPr/>
          </p:nvSpPr>
          <p:spPr bwMode="invGray"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</p:grpSp>
      <p:sp>
        <p:nvSpPr>
          <p:cNvPr id="46" name="Прямоугольник 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47" name="Прямоугольник 46"/>
          <p:cNvSpPr/>
          <p:nvPr/>
        </p:nvSpPr>
        <p:spPr bwMode="ltGray"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 rtlCol="0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Рисунок 7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 hasCustomPrompt="1"/>
          </p:nvPr>
        </p:nvSpPr>
        <p:spPr>
          <a:xfrm>
            <a:off x="1195939" y="2695635"/>
            <a:ext cx="4414838" cy="3551578"/>
          </a:xfrm>
        </p:spPr>
        <p:txBody>
          <a:bodyPr rtlCol="0"/>
          <a:lstStyle>
            <a:lvl1pPr marL="68580" indent="0">
              <a:buNone/>
              <a:defRPr/>
            </a:lvl1pPr>
          </a:lstStyle>
          <a:p>
            <a:pPr rtl="0"/>
            <a:r>
              <a:rPr lang="ru-RU" dirty="0" smtClean="0"/>
              <a:t>Вставьте сюда фото продукта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 rtlCol="0"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401CF334-2D5C-4859-84A6-CA7E6E43FA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rtlCol="0" anchor="b"/>
          <a:lstStyle>
            <a:lvl1pPr algn="l">
              <a:defRPr sz="2400"/>
            </a:lvl1pPr>
          </a:lstStyle>
          <a:p>
            <a:pPr rtl="0"/>
            <a:fld id="{28419FAA-17DD-4F7F-A463-F751B3C2560B}" type="datetime1">
              <a:rPr lang="ru-RU" smtClean="0"/>
              <a:t>16.12.2019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547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6A20C0-14E8-47C7-8A59-4ED6E3CAC36F}" type="datetime1">
              <a:rPr lang="ru-RU" smtClean="0"/>
              <a:t>16.12.2019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31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rtlCol="0" anchor="ctr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978DB3-F8E7-4A52-BF6B-E159F0626548}" type="datetime1">
              <a:rPr lang="ru-RU" smtClean="0"/>
              <a:t>16.12.2019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23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6BF54D-E495-49D8-B4CE-B385E5D6CE70}" type="datetime1">
              <a:rPr lang="ru-RU" smtClean="0"/>
              <a:t>16.12.2019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81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rtlCol="0" anchor="b"/>
          <a:lstStyle>
            <a:lvl1pPr algn="l">
              <a:defRPr sz="40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rtlCol="0"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FC7465-321E-4E8D-9FA5-1766B2875416}" type="datetime1">
              <a:rPr lang="ru-RU" smtClean="0"/>
              <a:t>16.12.2019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03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088FD8-8EE4-4AFC-BD8A-002EB4ECCDEE}" type="datetime1">
              <a:rPr lang="ru-RU" smtClean="0"/>
              <a:t>16.12.2019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4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000" b="1" spc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55D1C6-7045-4522-B973-810892650259}" type="datetime1">
              <a:rPr lang="ru-RU" smtClean="0"/>
              <a:t>16.12.2019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5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AE9D1B-D9F4-4FCD-872D-F02A79C2B4A6}" type="datetime1">
              <a:rPr lang="ru-RU" smtClean="0"/>
              <a:t>16.12.2019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21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2BA56C-6476-46C0-8EFF-A1696970112D}" type="datetime1">
              <a:rPr lang="ru-RU" smtClean="0"/>
              <a:t>16.12.2019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213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Группа 43"/>
          <p:cNvGrpSpPr/>
          <p:nvPr/>
        </p:nvGrpSpPr>
        <p:grpSpPr bwMode="invGray"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Группа 44"/>
            <p:cNvGrpSpPr/>
            <p:nvPr/>
          </p:nvGrpSpPr>
          <p:grpSpPr bwMode="invGray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Группа 4"/>
              <p:cNvGrpSpPr/>
              <p:nvPr/>
            </p:nvGrpSpPr>
            <p:grpSpPr bwMode="invGray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Прямоугольник 83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5" name="Прямоугольник 2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6" name="Прямоугольник 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grpSp>
            <p:nvGrpSpPr>
              <p:cNvPr id="73" name="Группа 5"/>
              <p:cNvGrpSpPr/>
              <p:nvPr/>
            </p:nvGrpSpPr>
            <p:grpSpPr bwMode="invGray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Прямоугольник 80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2" name="Прямоугольник 81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3" name="Прямоугольник 82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grpSp>
            <p:nvGrpSpPr>
              <p:cNvPr id="74" name="Группа 9"/>
              <p:cNvGrpSpPr/>
              <p:nvPr/>
            </p:nvGrpSpPr>
            <p:grpSpPr bwMode="invGray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Прямоугольник 77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79" name="Прямоугольник 78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0" name="Прямоугольник 79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sp>
            <p:nvSpPr>
              <p:cNvPr id="75" name="Прямоугольник 74"/>
              <p:cNvSpPr/>
              <p:nvPr/>
            </p:nvSpPr>
            <p:spPr bwMode="invGray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  <p:sp>
            <p:nvSpPr>
              <p:cNvPr id="76" name="Прямоугольник 75"/>
              <p:cNvSpPr/>
              <p:nvPr/>
            </p:nvSpPr>
            <p:spPr bwMode="invGray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  <p:sp>
            <p:nvSpPr>
              <p:cNvPr id="77" name="Прямоугольник 76"/>
              <p:cNvSpPr/>
              <p:nvPr/>
            </p:nvSpPr>
            <p:spPr bwMode="invGray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</p:grpSp>
        <p:sp>
          <p:nvSpPr>
            <p:cNvPr id="47" name="Полилиния 46"/>
            <p:cNvSpPr/>
            <p:nvPr/>
          </p:nvSpPr>
          <p:spPr bwMode="invGray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8" name="Полилиния 47"/>
            <p:cNvSpPr/>
            <p:nvPr/>
          </p:nvSpPr>
          <p:spPr bwMode="invGray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9" name="Полилиния 48"/>
            <p:cNvSpPr/>
            <p:nvPr/>
          </p:nvSpPr>
          <p:spPr bwMode="invGray"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0" name="Полилиния 49"/>
            <p:cNvSpPr/>
            <p:nvPr/>
          </p:nvSpPr>
          <p:spPr bwMode="invGray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1" name="Полилиния 50"/>
            <p:cNvSpPr/>
            <p:nvPr/>
          </p:nvSpPr>
          <p:spPr bwMode="invGray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2" name="Шестиугольник 51"/>
            <p:cNvSpPr/>
            <p:nvPr/>
          </p:nvSpPr>
          <p:spPr bwMode="invGray"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3" name="Шестиугольник 52"/>
            <p:cNvSpPr/>
            <p:nvPr/>
          </p:nvSpPr>
          <p:spPr bwMode="invGray"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4" name="Шестиугольник 53"/>
            <p:cNvSpPr/>
            <p:nvPr/>
          </p:nvSpPr>
          <p:spPr bwMode="invGray"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5" name="Шестиугольник 54"/>
            <p:cNvSpPr/>
            <p:nvPr/>
          </p:nvSpPr>
          <p:spPr bwMode="invGray"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6" name="Шестиугольник 55"/>
            <p:cNvSpPr/>
            <p:nvPr/>
          </p:nvSpPr>
          <p:spPr bwMode="invGray"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9" name="Полилиния 58"/>
            <p:cNvSpPr/>
            <p:nvPr/>
          </p:nvSpPr>
          <p:spPr bwMode="invGray"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0" name="Шестиугольник 59"/>
            <p:cNvSpPr/>
            <p:nvPr/>
          </p:nvSpPr>
          <p:spPr bwMode="invGray"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2" name="Шестиугольник 61"/>
            <p:cNvSpPr/>
            <p:nvPr/>
          </p:nvSpPr>
          <p:spPr bwMode="invGray"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3" name="Шестиугольник 62"/>
            <p:cNvSpPr/>
            <p:nvPr/>
          </p:nvSpPr>
          <p:spPr bwMode="invGray"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4" name="Шестиугольник 63"/>
            <p:cNvSpPr/>
            <p:nvPr/>
          </p:nvSpPr>
          <p:spPr bwMode="invGray"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5" name="Шестиугольник 64"/>
            <p:cNvSpPr/>
            <p:nvPr/>
          </p:nvSpPr>
          <p:spPr bwMode="invGray"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6" name="Шестиугольник 65"/>
            <p:cNvSpPr/>
            <p:nvPr/>
          </p:nvSpPr>
          <p:spPr bwMode="invGray"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7" name="Шестиугольник 66"/>
            <p:cNvSpPr/>
            <p:nvPr/>
          </p:nvSpPr>
          <p:spPr bwMode="invGray"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8" name="Шестиугольник 67"/>
            <p:cNvSpPr/>
            <p:nvPr/>
          </p:nvSpPr>
          <p:spPr bwMode="invGray"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9" name="Шестиугольник 68"/>
            <p:cNvSpPr/>
            <p:nvPr/>
          </p:nvSpPr>
          <p:spPr bwMode="invGray"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70" name="Полилиния 69"/>
            <p:cNvSpPr/>
            <p:nvPr/>
          </p:nvSpPr>
          <p:spPr bwMode="invGray"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71" name="Полилиния 70"/>
            <p:cNvSpPr/>
            <p:nvPr/>
          </p:nvSpPr>
          <p:spPr bwMode="invGray"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</p:grpSp>
      <p:sp>
        <p:nvSpPr>
          <p:cNvPr id="46" name="Прямоугольник 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57" name="Прямоугольник 56"/>
          <p:cNvSpPr/>
          <p:nvPr/>
        </p:nvSpPr>
        <p:spPr bwMode="ltGray"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 rtlCol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EBFE44-39CB-4D4F-BFC1-B5E1F8305923}" type="datetime1">
              <a:rPr lang="ru-RU" smtClean="0"/>
              <a:t>16.12.2019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96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Группа 43"/>
          <p:cNvGrpSpPr/>
          <p:nvPr/>
        </p:nvGrpSpPr>
        <p:grpSpPr bwMode="invGray"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Группа 44"/>
            <p:cNvGrpSpPr/>
            <p:nvPr/>
          </p:nvGrpSpPr>
          <p:grpSpPr bwMode="invGray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Группа 4"/>
              <p:cNvGrpSpPr/>
              <p:nvPr/>
            </p:nvGrpSpPr>
            <p:grpSpPr bwMode="invGray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Прямоугольник 86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8" name="Прямоугольник 2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9" name="Прямоугольник 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grpSp>
            <p:nvGrpSpPr>
              <p:cNvPr id="76" name="Группа 5"/>
              <p:cNvGrpSpPr/>
              <p:nvPr/>
            </p:nvGrpSpPr>
            <p:grpSpPr bwMode="invGray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Прямоугольник 83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5" name="Прямоугольник 84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6" name="Прямоугольник 85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grpSp>
            <p:nvGrpSpPr>
              <p:cNvPr id="77" name="Группа 9"/>
              <p:cNvGrpSpPr/>
              <p:nvPr/>
            </p:nvGrpSpPr>
            <p:grpSpPr bwMode="invGray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Прямоугольник 80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2" name="Прямоугольник 81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3" name="Прямоугольник 82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sp>
            <p:nvSpPr>
              <p:cNvPr id="78" name="Прямоугольник 77"/>
              <p:cNvSpPr/>
              <p:nvPr/>
            </p:nvSpPr>
            <p:spPr bwMode="invGray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  <p:sp>
            <p:nvSpPr>
              <p:cNvPr id="79" name="Прямоугольник 78"/>
              <p:cNvSpPr/>
              <p:nvPr/>
            </p:nvSpPr>
            <p:spPr bwMode="invGray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  <p:sp>
            <p:nvSpPr>
              <p:cNvPr id="80" name="Прямоугольник 79"/>
              <p:cNvSpPr/>
              <p:nvPr/>
            </p:nvSpPr>
            <p:spPr bwMode="invGray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</p:grpSp>
        <p:sp>
          <p:nvSpPr>
            <p:cNvPr id="46" name="Полилиния 45"/>
            <p:cNvSpPr/>
            <p:nvPr/>
          </p:nvSpPr>
          <p:spPr bwMode="invGray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7" name="Полилиния 46"/>
            <p:cNvSpPr/>
            <p:nvPr/>
          </p:nvSpPr>
          <p:spPr bwMode="invGray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8" name="Полилиния 47"/>
            <p:cNvSpPr/>
            <p:nvPr/>
          </p:nvSpPr>
          <p:spPr bwMode="invGray"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9" name="Полилиния 48"/>
            <p:cNvSpPr/>
            <p:nvPr/>
          </p:nvSpPr>
          <p:spPr bwMode="invGray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0" name="Полилиния 49"/>
            <p:cNvSpPr/>
            <p:nvPr/>
          </p:nvSpPr>
          <p:spPr bwMode="invGray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1" name="Шестиугольник 50"/>
            <p:cNvSpPr/>
            <p:nvPr/>
          </p:nvSpPr>
          <p:spPr bwMode="invGray"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2" name="Шестиугольник 51"/>
            <p:cNvSpPr/>
            <p:nvPr/>
          </p:nvSpPr>
          <p:spPr bwMode="invGray"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0" name="Шестиугольник 59"/>
            <p:cNvSpPr/>
            <p:nvPr/>
          </p:nvSpPr>
          <p:spPr bwMode="invGray"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1" name="Шестиугольник 60"/>
            <p:cNvSpPr/>
            <p:nvPr/>
          </p:nvSpPr>
          <p:spPr bwMode="invGray"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2" name="Шестиугольник 61"/>
            <p:cNvSpPr/>
            <p:nvPr/>
          </p:nvSpPr>
          <p:spPr bwMode="invGray"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3" name="Полилиния 62"/>
            <p:cNvSpPr/>
            <p:nvPr/>
          </p:nvSpPr>
          <p:spPr bwMode="invGray"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4" name="Шестиугольник 63"/>
            <p:cNvSpPr/>
            <p:nvPr/>
          </p:nvSpPr>
          <p:spPr bwMode="invGray"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5" name="Шестиугольник 64"/>
            <p:cNvSpPr/>
            <p:nvPr/>
          </p:nvSpPr>
          <p:spPr bwMode="invGray"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6" name="Шестиугольник 65"/>
            <p:cNvSpPr/>
            <p:nvPr/>
          </p:nvSpPr>
          <p:spPr bwMode="invGray"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7" name="Шестиугольник 66"/>
            <p:cNvSpPr/>
            <p:nvPr/>
          </p:nvSpPr>
          <p:spPr bwMode="invGray"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8" name="Шестиугольник 67"/>
            <p:cNvSpPr/>
            <p:nvPr/>
          </p:nvSpPr>
          <p:spPr bwMode="invGray"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9" name="Шестиугольник 68"/>
            <p:cNvSpPr/>
            <p:nvPr/>
          </p:nvSpPr>
          <p:spPr bwMode="invGray"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70" name="Шестиугольник 69"/>
            <p:cNvSpPr/>
            <p:nvPr/>
          </p:nvSpPr>
          <p:spPr bwMode="invGray"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71" name="Шестиугольник 70"/>
            <p:cNvSpPr/>
            <p:nvPr/>
          </p:nvSpPr>
          <p:spPr bwMode="invGray"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72" name="Шестиугольник 71"/>
            <p:cNvSpPr/>
            <p:nvPr/>
          </p:nvSpPr>
          <p:spPr bwMode="invGray"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73" name="Полилиния 72"/>
            <p:cNvSpPr/>
            <p:nvPr/>
          </p:nvSpPr>
          <p:spPr bwMode="invGray"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74" name="Полилиния 73"/>
            <p:cNvSpPr/>
            <p:nvPr/>
          </p:nvSpPr>
          <p:spPr bwMode="invGray"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</p:grpSp>
      <p:sp>
        <p:nvSpPr>
          <p:cNvPr id="94" name="Прямоугольник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101" name="Прямоугольник 100"/>
          <p:cNvSpPr/>
          <p:nvPr/>
        </p:nvSpPr>
        <p:spPr bwMode="ltGray"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 rtlCol="0"/>
          <a:lstStyle>
            <a:lvl1pPr marL="0" indent="0">
              <a:buNone/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 rtlCol="0">
            <a:normAutofit/>
          </a:bodyPr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B2AE89-4E72-46C6-90DA-4EE731B2E314}" type="datetime1">
              <a:rPr lang="ru-RU" smtClean="0"/>
              <a:t>16.12.2019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215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Группа 41"/>
          <p:cNvGrpSpPr/>
          <p:nvPr/>
        </p:nvGrpSpPr>
        <p:grpSpPr bwMode="invGray">
          <a:xfrm>
            <a:off x="-506608" y="0"/>
            <a:ext cx="13243109" cy="6858000"/>
            <a:chOff x="-382404" y="0"/>
            <a:chExt cx="9932332" cy="6858000"/>
          </a:xfrm>
        </p:grpSpPr>
        <p:grpSp>
          <p:nvGrpSpPr>
            <p:cNvPr id="43" name="Группа 44"/>
            <p:cNvGrpSpPr/>
            <p:nvPr/>
          </p:nvGrpSpPr>
          <p:grpSpPr bwMode="invGray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Группа 4"/>
              <p:cNvGrpSpPr/>
              <p:nvPr/>
            </p:nvGrpSpPr>
            <p:grpSpPr bwMode="invGray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Прямоугольник 112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114" name="Прямоугольник 2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115" name="Прямоугольник 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grpSp>
            <p:nvGrpSpPr>
              <p:cNvPr id="102" name="Группа 5"/>
              <p:cNvGrpSpPr/>
              <p:nvPr/>
            </p:nvGrpSpPr>
            <p:grpSpPr bwMode="invGray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Прямоугольник 109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111" name="Прямоугольник 110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112" name="Прямоугольник 111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grpSp>
            <p:nvGrpSpPr>
              <p:cNvPr id="103" name="Группа 9"/>
              <p:cNvGrpSpPr/>
              <p:nvPr/>
            </p:nvGrpSpPr>
            <p:grpSpPr bwMode="invGray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Прямоугольник 106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108" name="Прямоугольник 107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109" name="Прямоугольник 108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sp>
            <p:nvSpPr>
              <p:cNvPr id="104" name="Прямоугольник 103"/>
              <p:cNvSpPr/>
              <p:nvPr/>
            </p:nvSpPr>
            <p:spPr bwMode="invGray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  <p:sp>
            <p:nvSpPr>
              <p:cNvPr id="105" name="Прямоугольник 104"/>
              <p:cNvSpPr/>
              <p:nvPr/>
            </p:nvSpPr>
            <p:spPr bwMode="invGray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  <p:sp>
            <p:nvSpPr>
              <p:cNvPr id="106" name="Прямоугольник 105"/>
              <p:cNvSpPr/>
              <p:nvPr/>
            </p:nvSpPr>
            <p:spPr bwMode="invGray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</p:grpSp>
        <p:sp>
          <p:nvSpPr>
            <p:cNvPr id="44" name="Полилиния 43"/>
            <p:cNvSpPr/>
            <p:nvPr/>
          </p:nvSpPr>
          <p:spPr bwMode="invGray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5" name="Полилиния 44"/>
            <p:cNvSpPr/>
            <p:nvPr/>
          </p:nvSpPr>
          <p:spPr bwMode="invGray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6" name="Полилиния 45"/>
            <p:cNvSpPr/>
            <p:nvPr/>
          </p:nvSpPr>
          <p:spPr bwMode="invGray"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7" name="Полилиния 46"/>
            <p:cNvSpPr/>
            <p:nvPr/>
          </p:nvSpPr>
          <p:spPr bwMode="invGray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9" name="Полилиния 48"/>
            <p:cNvSpPr/>
            <p:nvPr/>
          </p:nvSpPr>
          <p:spPr bwMode="invGray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0" name="Шестиугольник 49"/>
            <p:cNvSpPr/>
            <p:nvPr/>
          </p:nvSpPr>
          <p:spPr bwMode="invGray"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1" name="Шестиугольник 50"/>
            <p:cNvSpPr/>
            <p:nvPr/>
          </p:nvSpPr>
          <p:spPr bwMode="invGray"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2" name="Шестиугольник 51"/>
            <p:cNvSpPr/>
            <p:nvPr/>
          </p:nvSpPr>
          <p:spPr bwMode="invGray"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3" name="Шестиугольник 52"/>
            <p:cNvSpPr/>
            <p:nvPr/>
          </p:nvSpPr>
          <p:spPr bwMode="invGray"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4" name="Шестиугольник 53"/>
            <p:cNvSpPr/>
            <p:nvPr/>
          </p:nvSpPr>
          <p:spPr bwMode="invGray"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5" name="Полилиния 54"/>
            <p:cNvSpPr/>
            <p:nvPr/>
          </p:nvSpPr>
          <p:spPr bwMode="invGray"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6" name="Шестиугольник 55"/>
            <p:cNvSpPr/>
            <p:nvPr/>
          </p:nvSpPr>
          <p:spPr bwMode="invGray"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7" name="Шестиугольник 56"/>
            <p:cNvSpPr/>
            <p:nvPr/>
          </p:nvSpPr>
          <p:spPr bwMode="invGray"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8" name="Шестиугольник 57"/>
            <p:cNvSpPr/>
            <p:nvPr/>
          </p:nvSpPr>
          <p:spPr bwMode="invGray"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9" name="Шестиугольник 58"/>
            <p:cNvSpPr/>
            <p:nvPr/>
          </p:nvSpPr>
          <p:spPr bwMode="invGray"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0" name="Шестиугольник 59"/>
            <p:cNvSpPr/>
            <p:nvPr/>
          </p:nvSpPr>
          <p:spPr bwMode="invGray"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95" name="Шестиугольник 94"/>
            <p:cNvSpPr/>
            <p:nvPr/>
          </p:nvSpPr>
          <p:spPr bwMode="invGray"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96" name="Шестиугольник 95"/>
            <p:cNvSpPr/>
            <p:nvPr/>
          </p:nvSpPr>
          <p:spPr bwMode="invGray"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97" name="Шестиугольник 96"/>
            <p:cNvSpPr/>
            <p:nvPr/>
          </p:nvSpPr>
          <p:spPr bwMode="invGray"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98" name="Шестиугольник 97"/>
            <p:cNvSpPr/>
            <p:nvPr/>
          </p:nvSpPr>
          <p:spPr bwMode="invGray"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99" name="Полилиния 98"/>
            <p:cNvSpPr/>
            <p:nvPr/>
          </p:nvSpPr>
          <p:spPr bwMode="invGray"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100" name="Полилиния 99"/>
            <p:cNvSpPr/>
            <p:nvPr/>
          </p:nvSpPr>
          <p:spPr bwMode="invGray"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</p:grpSp>
      <p:sp>
        <p:nvSpPr>
          <p:cNvPr id="66" name="Прямоугольник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71" name="Прямоугольник 70"/>
          <p:cNvSpPr/>
          <p:nvPr/>
        </p:nvSpPr>
        <p:spPr bwMode="ltGray"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39097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EFEFE"/>
                </a:solidFill>
              </a:defRPr>
            </a:lvl1pPr>
          </a:lstStyle>
          <a:p>
            <a:pPr rtl="0"/>
            <a:fld id="{401CF334-2D5C-4859-84A6-CA7E6E43FA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EFEFE"/>
                </a:solidFill>
              </a:defRPr>
            </a:lvl1pPr>
          </a:lstStyle>
          <a:p>
            <a:pPr rtl="0"/>
            <a:fld id="{F2BF2C41-0F02-432E-9FC9-A954D4C58EB8}" type="datetime1">
              <a:rPr lang="ru-RU" smtClean="0"/>
              <a:t>16.12.2019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55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75054" indent="-28575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anose="05020102010507070707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892808" indent="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864" userDrawn="1">
          <p15:clr>
            <a:srgbClr val="F26B43"/>
          </p15:clr>
        </p15:guide>
        <p15:guide id="3" pos="67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nco_sevgf@mail.r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613007" cy="2973234"/>
          </a:xfrm>
        </p:spPr>
        <p:txBody>
          <a:bodyPr rtlCol="0">
            <a:normAutofit/>
          </a:bodyPr>
          <a:lstStyle/>
          <a:p>
            <a:pPr rtl="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PT Sans" panose="020B0503020203020204" pitchFamily="34" charset="-52"/>
              </a:rPr>
              <a:t>Поручительства Гарантийного Фонда - инструмент развития бизнеса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PT Sans" panose="020B0503020203020204" pitchFamily="34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172220"/>
              </p:ext>
            </p:extLst>
          </p:nvPr>
        </p:nvGraphicFramePr>
        <p:xfrm>
          <a:off x="0" y="3"/>
          <a:ext cx="4257675" cy="1677075"/>
        </p:xfrm>
        <a:graphic>
          <a:graphicData uri="http://schemas.openxmlformats.org/drawingml/2006/table">
            <a:tbl>
              <a:tblPr firstRow="1" firstCol="1" bandRow="1"/>
              <a:tblGrid>
                <a:gridCol w="4257675"/>
              </a:tblGrid>
              <a:tr h="746432">
                <a:tc>
                  <a:txBody>
                    <a:bodyPr/>
                    <a:lstStyle/>
                    <a:p>
                      <a:pPr marR="111760" algn="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00B09"/>
                          </a:solidFill>
                          <a:effectLst/>
                          <a:latin typeface="PT Sans" panose="020B0503020203020204" pitchFamily="34" charset="-52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11760" algn="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600B09"/>
                          </a:solidFill>
                          <a:effectLst/>
                          <a:latin typeface="PT Sans" panose="020B0503020203020204" pitchFamily="34" charset="-52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мой</a:t>
                      </a:r>
                      <a:r>
                        <a:rPr lang="ru-RU" sz="6000" dirty="0">
                          <a:solidFill>
                            <a:srgbClr val="600B09"/>
                          </a:solidFill>
                          <a:effectLst/>
                          <a:latin typeface="PT Sans" panose="020B0503020203020204" pitchFamily="34" charset="-52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бизнес</a:t>
                      </a:r>
                      <a:endParaRPr lang="ru-RU" sz="6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762">
                <a:tc>
                  <a:txBody>
                    <a:bodyPr/>
                    <a:lstStyle/>
                    <a:p>
                      <a:pPr marR="111760" algn="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600B09"/>
                          </a:solidFill>
                          <a:effectLst/>
                          <a:latin typeface="PT Sans" panose="020B0503020203020204" pitchFamily="34" charset="-52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 поручительства по </a:t>
                      </a:r>
                      <a:r>
                        <a:rPr lang="ru-RU" sz="2000" dirty="0" smtClean="0">
                          <a:solidFill>
                            <a:srgbClr val="600B09"/>
                          </a:solidFill>
                          <a:effectLst/>
                          <a:latin typeface="PT Sans" panose="020B0503020203020204" pitchFamily="34" charset="-52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кредитам, </a:t>
                      </a:r>
                      <a:r>
                        <a:rPr lang="ru-RU" sz="2000" dirty="0" err="1" smtClean="0">
                          <a:solidFill>
                            <a:srgbClr val="600B09"/>
                          </a:solidFill>
                          <a:effectLst/>
                          <a:latin typeface="PT Sans" panose="020B0503020203020204" pitchFamily="34" charset="-52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микрозаймам</a:t>
                      </a:r>
                      <a:r>
                        <a:rPr lang="ru-RU" sz="2000" dirty="0" smtClean="0">
                          <a:solidFill>
                            <a:srgbClr val="600B09"/>
                          </a:solidFill>
                          <a:effectLst/>
                          <a:latin typeface="PT Sans" panose="020B0503020203020204" pitchFamily="34" charset="-52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, лизингу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303">
                <a:tc>
                  <a:txBody>
                    <a:bodyPr/>
                    <a:lstStyle/>
                    <a:p>
                      <a:pPr marR="111760" algn="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600B09"/>
                          </a:solidFill>
                          <a:effectLst/>
                          <a:latin typeface="PT Sans" panose="020B0503020203020204" pitchFamily="34" charset="-52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и банковским гарантиям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8427" y="1"/>
            <a:ext cx="1043673" cy="188563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206246" y="476655"/>
            <a:ext cx="47179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НКО «Гарантийный фонд поддержки субъектов малого и среднего предпринимательства в г. Севастополе»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57675" y="6405426"/>
            <a:ext cx="2279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Севастополь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92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974" y="2"/>
            <a:ext cx="4541671" cy="622568"/>
          </a:xfrm>
        </p:spPr>
        <p:txBody>
          <a:bodyPr rtlCol="0">
            <a:no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  <a:latin typeface="PT Sans" panose="020B0503020203020204" pitchFamily="34" charset="-52"/>
              </a:rPr>
              <a:t>Финансовые организации – </a:t>
            </a:r>
            <a:br>
              <a:rPr lang="ru-RU" sz="1900" b="1" dirty="0" smtClean="0">
                <a:solidFill>
                  <a:schemeClr val="bg1"/>
                </a:solidFill>
                <a:latin typeface="PT Sans" panose="020B0503020203020204" pitchFamily="34" charset="-52"/>
              </a:rPr>
            </a:br>
            <a:r>
              <a:rPr lang="ru-RU" sz="1900" b="1" dirty="0" smtClean="0">
                <a:solidFill>
                  <a:schemeClr val="bg1"/>
                </a:solidFill>
                <a:latin typeface="PT Sans" panose="020B0503020203020204" pitchFamily="34" charset="-52"/>
              </a:rPr>
              <a:t>партнеры Фонда</a:t>
            </a:r>
            <a:endParaRPr lang="ru-RU" sz="19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1" y="1"/>
            <a:ext cx="568707" cy="102766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027665"/>
            <a:ext cx="9390977" cy="476353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РНКБ Банк (ПАО)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АО «Севастопольский Морской  банк»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АО «ГЕНБАНК»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АО «Банк ЧБРР»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АО КБ «ИС Банк»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АО «РЛК Ярославской области»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НКО «МКК ФМФ Севастополя»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7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974" y="2"/>
            <a:ext cx="4541671" cy="622568"/>
          </a:xfrm>
        </p:spPr>
        <p:txBody>
          <a:bodyPr rtlCol="0">
            <a:normAutofit/>
          </a:bodyPr>
          <a:lstStyle/>
          <a:p>
            <a:endParaRPr lang="ru-RU" sz="22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0315" y="719848"/>
            <a:ext cx="10058400" cy="5566652"/>
          </a:xfrm>
        </p:spPr>
        <p:txBody>
          <a:bodyPr rtlCol="0">
            <a:normAutofit/>
          </a:bodyPr>
          <a:lstStyle/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PT Sans" panose="020B0503020203020204" pitchFamily="34" charset="-52"/>
              </a:rPr>
              <a:t>Спасибо за внимание! 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PT Sans" panose="020B0503020203020204" pitchFamily="34" charset="-52"/>
              </a:rPr>
              <a:t>Успехов в бизнесе!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sz="2800" dirty="0">
              <a:solidFill>
                <a:schemeClr val="accent6">
                  <a:lumMod val="50000"/>
                </a:schemeClr>
              </a:solidFill>
              <a:latin typeface="PT Sans" panose="020B0503020203020204" pitchFamily="34" charset="-52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PT Sans" panose="020B0503020203020204" pitchFamily="34" charset="-52"/>
              </a:rPr>
              <a:t>С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PT Sans" panose="020B0503020203020204" pitchFamily="34" charset="-52"/>
              </a:rPr>
              <a:t>уважением,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PT Sans" panose="020B0503020203020204" pitchFamily="34" charset="-52"/>
              </a:rPr>
              <a:t>  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PT Sans" panose="020B0503020203020204" pitchFamily="34" charset="-52"/>
              </a:rPr>
              <a:t>Гарантийный Фонд поддержки малого и среднего предпринимательства  в г. </a:t>
            </a:r>
            <a:r>
              <a:rPr lang="ru-RU" sz="2800" b="1" smtClean="0">
                <a:solidFill>
                  <a:schemeClr val="accent6">
                    <a:lumMod val="50000"/>
                  </a:schemeClr>
                </a:solidFill>
                <a:latin typeface="PT Sans" panose="020B0503020203020204" pitchFamily="34" charset="-52"/>
              </a:rPr>
              <a:t>Севастополе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endParaRPr lang="ru-RU" sz="2800" b="1" dirty="0">
              <a:solidFill>
                <a:schemeClr val="accent6">
                  <a:lumMod val="50000"/>
                </a:schemeClr>
              </a:solidFill>
              <a:latin typeface="PT Sans" panose="020B0503020203020204" pitchFamily="34" charset="-52"/>
            </a:endParaRPr>
          </a:p>
          <a:p>
            <a:pPr marL="0" lvl="0" indent="0" algn="ctr" fontAlgn="base">
              <a:spcBef>
                <a:spcPts val="0"/>
              </a:spcBef>
              <a:buClrTx/>
              <a:buSzTx/>
              <a:buNone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PT Sans" panose="020B0503020203020204" pitchFamily="34" charset="-52"/>
              </a:rPr>
              <a:t>  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PT Sans" panose="020B0503020203020204" pitchFamily="34" charset="-52"/>
              </a:rPr>
              <a:t>299038,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PT Sans" panose="020B0503020203020204" pitchFamily="34" charset="-52"/>
              </a:rPr>
              <a:t>город Севастополь,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PT Sans" panose="020B0503020203020204" pitchFamily="34" charset="-52"/>
              </a:rPr>
              <a:t>проспект Октябрьской Революции,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PT Sans" panose="020B0503020203020204" pitchFamily="34" charset="-52"/>
              </a:rPr>
              <a:t>д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PT Sans" panose="020B0503020203020204" pitchFamily="34" charset="-52"/>
              </a:rPr>
              <a:t>. 42-Б, корп. 6.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PT Sans" panose="020B0503020203020204" pitchFamily="34" charset="-52"/>
            </a:endParaRPr>
          </a:p>
          <a:p>
            <a:pPr marL="0" lvl="0" indent="0" fontAlgn="base">
              <a:spcBef>
                <a:spcPts val="0"/>
              </a:spcBef>
              <a:buClrTx/>
              <a:buSzTx/>
              <a:buNone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PT Sans" panose="020B0503020203020204" pitchFamily="34" charset="-52"/>
              </a:rPr>
              <a:t>   Тел</a:t>
            </a:r>
            <a:r>
              <a:rPr lang="de-DE" sz="2800" dirty="0">
                <a:solidFill>
                  <a:schemeClr val="accent6">
                    <a:lumMod val="50000"/>
                  </a:schemeClr>
                </a:solidFill>
                <a:latin typeface="PT Sans" panose="020B0503020203020204" pitchFamily="34" charset="-52"/>
              </a:rPr>
              <a:t>. +7 978 938 14 39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PT Sans" panose="020B0503020203020204" pitchFamily="34" charset="-52"/>
              </a:rPr>
              <a:t>                </a:t>
            </a:r>
            <a:r>
              <a:rPr lang="de-DE" sz="2800" dirty="0" err="1">
                <a:solidFill>
                  <a:schemeClr val="accent6">
                    <a:lumMod val="50000"/>
                  </a:schemeClr>
                </a:solidFill>
                <a:latin typeface="PT Sans" panose="020B0503020203020204" pitchFamily="34" charset="-52"/>
              </a:rPr>
              <a:t>e-mail</a:t>
            </a:r>
            <a:r>
              <a:rPr lang="de-DE" sz="2800" dirty="0">
                <a:solidFill>
                  <a:schemeClr val="accent6">
                    <a:lumMod val="50000"/>
                  </a:schemeClr>
                </a:solidFill>
                <a:latin typeface="PT Sans" panose="020B0503020203020204" pitchFamily="34" charset="-52"/>
              </a:rPr>
              <a:t>: </a:t>
            </a:r>
            <a:r>
              <a:rPr lang="de-DE" sz="2800" dirty="0">
                <a:solidFill>
                  <a:schemeClr val="accent6">
                    <a:lumMod val="50000"/>
                  </a:schemeClr>
                </a:solidFill>
                <a:latin typeface="PT Sans" panose="020B0503020203020204" pitchFamily="34" charset="-52"/>
                <a:hlinkClick r:id="rId3"/>
              </a:rPr>
              <a:t>nco_sevgf@mail.ru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PT Sans" panose="020B0503020203020204" pitchFamily="34" charset="-52"/>
            </a:endParaRPr>
          </a:p>
          <a:p>
            <a:pPr marL="68580" indent="0">
              <a:buNone/>
            </a:pPr>
            <a:r>
              <a:rPr lang="en-US" dirty="0" smtClean="0">
                <a:latin typeface="PT Sans" panose="020B0503020203020204" pitchFamily="34" charset="-52"/>
              </a:rPr>
              <a:t>			</a:t>
            </a:r>
            <a:r>
              <a:rPr lang="en-US" sz="2800" dirty="0" smtClean="0">
                <a:latin typeface="PT Sans" panose="020B0503020203020204" pitchFamily="34" charset="-52"/>
              </a:rPr>
              <a:t>www.garantfond92.ru</a:t>
            </a:r>
            <a:endParaRPr lang="ru-RU" sz="2800" dirty="0">
              <a:latin typeface="PT Sans" panose="020B0503020203020204" pitchFamily="34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1" y="1"/>
            <a:ext cx="568707" cy="102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2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2401336"/>
          </a:xfrm>
        </p:spPr>
        <p:txBody>
          <a:bodyPr rtlCol="0">
            <a:normAutofit/>
          </a:bodyPr>
          <a:lstStyle/>
          <a:p>
            <a:pPr rtl="0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0315" y="3429000"/>
            <a:ext cx="10058400" cy="2857499"/>
          </a:xfrm>
        </p:spPr>
        <p:txBody>
          <a:bodyPr rtlCol="0">
            <a:normAutofit lnSpcReduction="10000"/>
          </a:bodyPr>
          <a:lstStyle/>
          <a:p>
            <a:pPr marL="68580" indent="0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PT Sans" panose="020B0503020203020204" pitchFamily="34" charset="-52"/>
              </a:rPr>
              <a:t>1. Предприниматель  самостоятельно обращается в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PT Sans" panose="020B0503020203020204" pitchFamily="34" charset="-52"/>
              </a:rPr>
              <a:t>финансовую организацию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PT Sans" panose="020B0503020203020204" pitchFamily="34" charset="-52"/>
              </a:rPr>
              <a:t>за получением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PT Sans" panose="020B0503020203020204" pitchFamily="34" charset="-52"/>
              </a:rPr>
              <a:t>финансирования (кредита, займа, лизинга, банковской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PT Sans" panose="020B0503020203020204" pitchFamily="34" charset="-52"/>
              </a:rPr>
              <a:t>гарантии).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PT Sans" panose="020B0503020203020204" pitchFamily="34" charset="-52"/>
              </a:rPr>
              <a:t>Программа финансирования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PT Sans" panose="020B0503020203020204" pitchFamily="34" charset="-52"/>
              </a:rPr>
              <a:t>выбирается в соответствии с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PT Sans" panose="020B0503020203020204" pitchFamily="34" charset="-52"/>
              </a:rPr>
              <a:t>действующими программами финансовых организаций.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PT Sans" panose="020B0503020203020204" pitchFamily="34" charset="-52"/>
            </a:endParaRPr>
          </a:p>
          <a:p>
            <a:pPr marL="68580" indent="0"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PT Sans" panose="020B0503020203020204" pitchFamily="34" charset="-52"/>
              </a:rPr>
              <a:t>Финансовая организация самостоятельно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PT Sans" panose="020B0503020203020204" pitchFamily="34" charset="-52"/>
              </a:rPr>
              <a:t>, в соответствии с процедурой, установленной внутренними нормативными документами, рассматривает заявку Предпринимателя, анализирует представленные им документы, финансовое состояние Предпринимателя и принимает решение о возможности предоставления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PT Sans" panose="020B0503020203020204" pitchFamily="34" charset="-52"/>
              </a:rPr>
              <a:t>финансирования.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PT Sans" panose="020B0503020203020204" pitchFamily="34" charset="-52"/>
            </a:endParaRPr>
          </a:p>
          <a:p>
            <a:pPr rtl="0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64613" y="-1"/>
            <a:ext cx="4601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PT Sans" panose="020B0503020203020204" pitchFamily="34" charset="-52"/>
              </a:rPr>
              <a:t>Пошаговая инструкция</a:t>
            </a:r>
          </a:p>
        </p:txBody>
      </p:sp>
      <p:pic>
        <p:nvPicPr>
          <p:cNvPr id="5" name="Рисунок 4" descr="instruktsiya-shag-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282" y="841663"/>
            <a:ext cx="8036417" cy="258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1" y="1"/>
            <a:ext cx="568707" cy="102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2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2401336"/>
          </a:xfrm>
        </p:spPr>
        <p:txBody>
          <a:bodyPr rtlCol="0">
            <a:normAutofit/>
          </a:bodyPr>
          <a:lstStyle/>
          <a:p>
            <a:pPr rtl="0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0315" y="3429000"/>
            <a:ext cx="10058400" cy="2857499"/>
          </a:xfrm>
        </p:spPr>
        <p:txBody>
          <a:bodyPr rtlCol="0">
            <a:normAutofit/>
          </a:bodyPr>
          <a:lstStyle/>
          <a:p>
            <a:pPr rtl="0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64613" y="-1"/>
            <a:ext cx="4601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PT Sans" panose="020B0503020203020204" pitchFamily="34" charset="-52"/>
              </a:rPr>
              <a:t>Пошаговая инструкция</a:t>
            </a:r>
          </a:p>
        </p:txBody>
      </p:sp>
      <p:pic>
        <p:nvPicPr>
          <p:cNvPr id="5" name="Рисунок 4" descr="instruktsiya-shag-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282" y="841663"/>
            <a:ext cx="8036417" cy="258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1" y="1"/>
            <a:ext cx="568707" cy="10276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3307" y="695836"/>
            <a:ext cx="9565385" cy="408409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91320" y="5111755"/>
            <a:ext cx="97273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PT Sans" panose="020B0503020203020204" pitchFamily="34" charset="-52"/>
              </a:rPr>
              <a:t>2.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PT Sans" panose="020B0503020203020204" pitchFamily="34" charset="-52"/>
              </a:rPr>
              <a:t>Если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PT Sans" panose="020B0503020203020204" pitchFamily="34" charset="-52"/>
              </a:rPr>
              <a:t>Финансовая организация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PT Sans" panose="020B0503020203020204" pitchFamily="34" charset="-52"/>
              </a:rPr>
              <a:t>принимает положительное решение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PT Sans" panose="020B0503020203020204" pitchFamily="34" charset="-52"/>
              </a:rPr>
              <a:t>, но у Предпринимателя не хватает собственного залогового обеспечения,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PT Sans" panose="020B0503020203020204" pitchFamily="34" charset="-52"/>
              </a:rPr>
              <a:t>Финансовая организация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PT Sans" panose="020B0503020203020204" pitchFamily="34" charset="-52"/>
              </a:rPr>
              <a:t>предлагает ему воспользоваться поручительством Гарантийного Фонда.</a:t>
            </a:r>
          </a:p>
        </p:txBody>
      </p:sp>
    </p:spTree>
    <p:extLst>
      <p:ext uri="{BB962C8B-B14F-4D97-AF65-F5344CB8AC3E}">
        <p14:creationId xmlns:p14="http://schemas.microsoft.com/office/powerpoint/2010/main" val="120398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2401336"/>
          </a:xfrm>
        </p:spPr>
        <p:txBody>
          <a:bodyPr rtlCol="0">
            <a:normAutofit/>
          </a:bodyPr>
          <a:lstStyle/>
          <a:p>
            <a:pPr rtl="0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0315" y="4883311"/>
            <a:ext cx="10058400" cy="1403188"/>
          </a:xfrm>
        </p:spPr>
        <p:txBody>
          <a:bodyPr rtlCol="0">
            <a:normAutofit fontScale="92500"/>
          </a:bodyPr>
          <a:lstStyle/>
          <a:p>
            <a:pPr marL="68580" indent="0">
              <a:buNone/>
            </a:pPr>
            <a:r>
              <a:rPr lang="ru-RU" sz="2000" dirty="0">
                <a:latin typeface="PT Sans" panose="020B0503020203020204" pitchFamily="34" charset="-52"/>
              </a:rPr>
              <a:t>3. При согласии Предпринимателя  получить Поручительство Фонда (заключить договор поручительства), </a:t>
            </a:r>
            <a:r>
              <a:rPr lang="ru-RU" sz="2000" dirty="0" smtClean="0">
                <a:latin typeface="PT Sans" panose="020B0503020203020204" pitchFamily="34" charset="-52"/>
              </a:rPr>
              <a:t>Финансовая организация </a:t>
            </a:r>
            <a:r>
              <a:rPr lang="ru-RU" sz="2000" dirty="0">
                <a:latin typeface="PT Sans" panose="020B0503020203020204" pitchFamily="34" charset="-52"/>
              </a:rPr>
              <a:t>в срок не позднее 2 (Двух) рабочих дней с момента изъявления такого согласия направляет в Фонд подписанную Предпринимателем и согласованную с </a:t>
            </a:r>
            <a:r>
              <a:rPr lang="ru-RU" sz="2000" dirty="0" smtClean="0">
                <a:latin typeface="PT Sans" panose="020B0503020203020204" pitchFamily="34" charset="-52"/>
              </a:rPr>
              <a:t>Финансовой организацией </a:t>
            </a:r>
            <a:r>
              <a:rPr lang="ru-RU" sz="2000" dirty="0">
                <a:latin typeface="PT Sans" panose="020B0503020203020204" pitchFamily="34" charset="-52"/>
              </a:rPr>
              <a:t>Заявку на получение Поручительства Фонда.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64613" y="-1"/>
            <a:ext cx="4601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PT Sans" panose="020B0503020203020204" pitchFamily="34" charset="-52"/>
              </a:rPr>
              <a:t>Пошаговая инструкция</a:t>
            </a:r>
          </a:p>
        </p:txBody>
      </p:sp>
      <p:pic>
        <p:nvPicPr>
          <p:cNvPr id="5" name="Рисунок 4" descr="instruktsiya-shag-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282" y="841663"/>
            <a:ext cx="8036417" cy="258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1" y="1"/>
            <a:ext cx="568707" cy="10276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4353" y="734231"/>
            <a:ext cx="8832273" cy="404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3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2401336"/>
          </a:xfrm>
        </p:spPr>
        <p:txBody>
          <a:bodyPr rtlCol="0">
            <a:normAutofit/>
          </a:bodyPr>
          <a:lstStyle/>
          <a:p>
            <a:pPr rtl="0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0315" y="5035031"/>
            <a:ext cx="10058400" cy="1251467"/>
          </a:xfrm>
        </p:spPr>
        <p:txBody>
          <a:bodyPr rtlCol="0">
            <a:normAutofit/>
          </a:bodyPr>
          <a:lstStyle/>
          <a:p>
            <a:pPr marL="68580" indent="0">
              <a:buNone/>
            </a:pPr>
            <a:r>
              <a:rPr lang="ru-RU" sz="2000" dirty="0">
                <a:latin typeface="PT Sans" panose="020B0503020203020204" pitchFamily="34" charset="-52"/>
              </a:rPr>
              <a:t>4. Фонд рассматривает полученную Заявку и в </a:t>
            </a:r>
            <a:r>
              <a:rPr lang="ru-RU" sz="2000" dirty="0" smtClean="0">
                <a:latin typeface="PT Sans" panose="020B0503020203020204" pitchFamily="34" charset="-52"/>
              </a:rPr>
              <a:t>срок</a:t>
            </a:r>
            <a:r>
              <a:rPr lang="en-US" sz="2000" dirty="0" smtClean="0">
                <a:latin typeface="PT Sans" panose="020B0503020203020204" pitchFamily="34" charset="-52"/>
              </a:rPr>
              <a:t> </a:t>
            </a:r>
            <a:r>
              <a:rPr lang="ru-RU" sz="2000" dirty="0" smtClean="0">
                <a:latin typeface="PT Sans" panose="020B0503020203020204" pitchFamily="34" charset="-52"/>
              </a:rPr>
              <a:t>3</a:t>
            </a:r>
            <a:r>
              <a:rPr lang="en-US" sz="2000" dirty="0" smtClean="0">
                <a:latin typeface="PT Sans" panose="020B0503020203020204" pitchFamily="34" charset="-52"/>
              </a:rPr>
              <a:t>-5</a:t>
            </a:r>
            <a:r>
              <a:rPr lang="ru-RU" sz="2000" dirty="0" smtClean="0">
                <a:latin typeface="PT Sans" panose="020B0503020203020204" pitchFamily="34" charset="-52"/>
              </a:rPr>
              <a:t> </a:t>
            </a:r>
            <a:r>
              <a:rPr lang="ru-RU" sz="2000" dirty="0">
                <a:latin typeface="PT Sans" panose="020B0503020203020204" pitchFamily="34" charset="-52"/>
              </a:rPr>
              <a:t>рабочих </a:t>
            </a:r>
            <a:r>
              <a:rPr lang="ru-RU" sz="2000" dirty="0" smtClean="0">
                <a:latin typeface="PT Sans" panose="020B0503020203020204" pitchFamily="34" charset="-52"/>
              </a:rPr>
              <a:t>дней </a:t>
            </a:r>
            <a:r>
              <a:rPr lang="ru-RU" sz="2000" dirty="0">
                <a:latin typeface="PT Sans" panose="020B0503020203020204" pitchFamily="34" charset="-52"/>
              </a:rPr>
              <a:t>с момента ее </a:t>
            </a:r>
            <a:r>
              <a:rPr lang="ru-RU" sz="2000" dirty="0" smtClean="0">
                <a:latin typeface="PT Sans" panose="020B0503020203020204" pitchFamily="34" charset="-52"/>
              </a:rPr>
              <a:t>поступления, уведомляет </a:t>
            </a:r>
            <a:r>
              <a:rPr lang="ru-RU" sz="2000" dirty="0" smtClean="0">
                <a:latin typeface="PT Sans" panose="020B0503020203020204" pitchFamily="34" charset="-52"/>
              </a:rPr>
              <a:t>Финансовую организацию </a:t>
            </a:r>
            <a:r>
              <a:rPr lang="ru-RU" sz="2000" dirty="0">
                <a:latin typeface="PT Sans" panose="020B0503020203020204" pitchFamily="34" charset="-52"/>
              </a:rPr>
              <a:t>и Предпринимателя о принятом решении.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64613" y="-1"/>
            <a:ext cx="4601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PT Sans" panose="020B0503020203020204" pitchFamily="34" charset="-52"/>
              </a:rPr>
              <a:t>Пошаговая инструкция</a:t>
            </a:r>
          </a:p>
        </p:txBody>
      </p:sp>
      <p:pic>
        <p:nvPicPr>
          <p:cNvPr id="5" name="Рисунок 4" descr="instruktsiya-shag-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282" y="841663"/>
            <a:ext cx="8036417" cy="258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1" y="1"/>
            <a:ext cx="568707" cy="10276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4353" y="734231"/>
            <a:ext cx="8832273" cy="40416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748" y="734231"/>
            <a:ext cx="1018650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3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2401336"/>
          </a:xfrm>
        </p:spPr>
        <p:txBody>
          <a:bodyPr rtlCol="0">
            <a:normAutofit/>
          </a:bodyPr>
          <a:lstStyle/>
          <a:p>
            <a:pPr rtl="0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0315" y="5175543"/>
            <a:ext cx="10058400" cy="1110956"/>
          </a:xfrm>
        </p:spPr>
        <p:txBody>
          <a:bodyPr rtlCol="0">
            <a:normAutofit/>
          </a:bodyPr>
          <a:lstStyle/>
          <a:p>
            <a:pPr marL="68580" indent="0">
              <a:buNone/>
            </a:pPr>
            <a:r>
              <a:rPr lang="ru-RU" sz="2000" dirty="0">
                <a:latin typeface="PT Sans" panose="020B0503020203020204" pitchFamily="34" charset="-52"/>
              </a:rPr>
              <a:t>5. В случае принятия положительного решения Фондом составляется проект трехстороннего </a:t>
            </a:r>
            <a:r>
              <a:rPr lang="ru-RU" sz="2000" dirty="0" smtClean="0">
                <a:latin typeface="PT Sans" panose="020B0503020203020204" pitchFamily="34" charset="-52"/>
              </a:rPr>
              <a:t>(Финансовая организация </a:t>
            </a:r>
            <a:r>
              <a:rPr lang="ru-RU" sz="2000" dirty="0">
                <a:latin typeface="PT Sans" panose="020B0503020203020204" pitchFamily="34" charset="-52"/>
              </a:rPr>
              <a:t>- Предприниматель - Фонд) Договора поручительства.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64613" y="-1"/>
            <a:ext cx="4601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PT Sans" panose="020B0503020203020204" pitchFamily="34" charset="-52"/>
              </a:rPr>
              <a:t>Пошаговая инструкция</a:t>
            </a:r>
          </a:p>
        </p:txBody>
      </p:sp>
      <p:pic>
        <p:nvPicPr>
          <p:cNvPr id="5" name="Рисунок 4" descr="instruktsiya-shag-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282" y="841663"/>
            <a:ext cx="8036417" cy="258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1" y="1"/>
            <a:ext cx="568707" cy="10276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4353" y="734231"/>
            <a:ext cx="8832273" cy="40416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734231"/>
            <a:ext cx="9510938" cy="433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8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2401336"/>
          </a:xfrm>
        </p:spPr>
        <p:txBody>
          <a:bodyPr rtlCol="0">
            <a:normAutofit/>
          </a:bodyPr>
          <a:lstStyle/>
          <a:p>
            <a:pPr rtl="0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0315" y="5175543"/>
            <a:ext cx="10058400" cy="1110956"/>
          </a:xfrm>
        </p:spPr>
        <p:txBody>
          <a:bodyPr rtlCol="0">
            <a:normAutofit/>
          </a:bodyPr>
          <a:lstStyle/>
          <a:p>
            <a:pPr marL="68580" indent="0">
              <a:buNone/>
            </a:pPr>
            <a:r>
              <a:rPr lang="ru-RU" sz="2000" dirty="0">
                <a:latin typeface="PT Sans" panose="020B0503020203020204" pitchFamily="34" charset="-52"/>
              </a:rPr>
              <a:t>6. После оформления Договора поручительства в день его подписания Предприниматель выплачивает Фонду вознаграждение.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64613" y="-1"/>
            <a:ext cx="4601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PT Sans" panose="020B0503020203020204" pitchFamily="34" charset="-52"/>
              </a:rPr>
              <a:t>Пошаговая инструкция</a:t>
            </a:r>
          </a:p>
        </p:txBody>
      </p:sp>
      <p:pic>
        <p:nvPicPr>
          <p:cNvPr id="5" name="Рисунок 4" descr="instruktsiya-shag-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282" y="841663"/>
            <a:ext cx="8036417" cy="258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1" y="1"/>
            <a:ext cx="568707" cy="10276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4353" y="734231"/>
            <a:ext cx="8832273" cy="40416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734231"/>
            <a:ext cx="9510938" cy="43338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1320" y="734232"/>
            <a:ext cx="9571752" cy="444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3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2401336"/>
          </a:xfrm>
        </p:spPr>
        <p:txBody>
          <a:bodyPr rtlCol="0">
            <a:normAutofit/>
          </a:bodyPr>
          <a:lstStyle/>
          <a:p>
            <a:pPr rtl="0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0315" y="5175543"/>
            <a:ext cx="10058400" cy="1110956"/>
          </a:xfrm>
        </p:spPr>
        <p:txBody>
          <a:bodyPr rtlCol="0">
            <a:normAutofit/>
          </a:bodyPr>
          <a:lstStyle/>
          <a:p>
            <a:r>
              <a:rPr lang="ru-RU" sz="2000" dirty="0">
                <a:latin typeface="PT Sans" panose="020B0503020203020204" pitchFamily="34" charset="-52"/>
              </a:rPr>
              <a:t>5. В случае принятия положительного решения Фондом составляется проект трехстороннего (Банк - Предприниматель - Фонд) Договора поручительства.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64613" y="-1"/>
            <a:ext cx="4601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PT Sans" panose="020B0503020203020204" pitchFamily="34" charset="-52"/>
              </a:rPr>
              <a:t>Пошаговая инструкция</a:t>
            </a:r>
          </a:p>
        </p:txBody>
      </p:sp>
      <p:pic>
        <p:nvPicPr>
          <p:cNvPr id="5" name="Рисунок 4" descr="instruktsiya-shag-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282" y="841663"/>
            <a:ext cx="8036417" cy="258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1" y="1"/>
            <a:ext cx="568707" cy="10276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4353" y="734231"/>
            <a:ext cx="8832273" cy="40416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734231"/>
            <a:ext cx="9510938" cy="43338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936" y="734230"/>
            <a:ext cx="10768519" cy="555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0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974" y="2"/>
            <a:ext cx="4541671" cy="622568"/>
          </a:xfrm>
        </p:spPr>
        <p:txBody>
          <a:bodyPr rtlCol="0">
            <a:normAutofit fontScale="90000"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PT Sans" panose="020B0503020203020204" pitchFamily="34" charset="-52"/>
              </a:rPr>
              <a:t>Преимущества сотрудничества с Фондом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0315" y="719848"/>
            <a:ext cx="10058400" cy="5566652"/>
          </a:xfrm>
        </p:spPr>
        <p:txBody>
          <a:bodyPr rtlCol="0"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PT Sans" panose="020B0503020203020204" pitchFamily="34" charset="-52"/>
              </a:rPr>
              <a:t>Появилась возможность получить кредит в банке при небольшом собственном залоге (по </a:t>
            </a:r>
            <a:r>
              <a:rPr lang="ru-RU" sz="2200" dirty="0" smtClean="0">
                <a:latin typeface="PT Sans" panose="020B0503020203020204" pitchFamily="34" charset="-52"/>
              </a:rPr>
              <a:t>договорам финансирования принимается </a:t>
            </a:r>
            <a:r>
              <a:rPr lang="ru-RU" sz="2200" dirty="0">
                <a:latin typeface="PT Sans" panose="020B0503020203020204" pitchFamily="34" charset="-52"/>
              </a:rPr>
              <a:t>обеспечение в размере не менее 30 % от суммы </a:t>
            </a:r>
            <a:r>
              <a:rPr lang="ru-RU" sz="2200" dirty="0" smtClean="0">
                <a:latin typeface="PT Sans" panose="020B0503020203020204" pitchFamily="34" charset="-52"/>
              </a:rPr>
              <a:t>обязательств</a:t>
            </a:r>
            <a:r>
              <a:rPr lang="ru-RU" sz="2200" dirty="0">
                <a:latin typeface="PT Sans" panose="020B0503020203020204" pitchFamily="34" charset="-52"/>
              </a:rPr>
              <a:t>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PT Sans" panose="020B0503020203020204" pitchFamily="34" charset="-52"/>
              </a:rPr>
              <a:t>Нет необходимости собирать дополнительные документы для Фонда (документы в Фонд представляются банком).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PT Sans" panose="020B0503020203020204" pitchFamily="34" charset="-52"/>
              </a:rPr>
              <a:t>Схема получения поручительства проста: клиент обращается в банк-партнер, банк обращается в Фонд, Фонд в течение </a:t>
            </a:r>
            <a:r>
              <a:rPr lang="ru-RU" sz="2200" dirty="0" smtClean="0">
                <a:latin typeface="PT Sans" panose="020B0503020203020204" pitchFamily="34" charset="-52"/>
              </a:rPr>
              <a:t>3-5 </a:t>
            </a:r>
            <a:r>
              <a:rPr lang="ru-RU" sz="2200" dirty="0">
                <a:latin typeface="PT Sans" panose="020B0503020203020204" pitchFamily="34" charset="-52"/>
              </a:rPr>
              <a:t>дней принимает решение.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PT Sans" panose="020B0503020203020204" pitchFamily="34" charset="-52"/>
              </a:rPr>
              <a:t>Обеспеченные кредиты значительно доступнее </a:t>
            </a:r>
            <a:r>
              <a:rPr lang="ru-RU" sz="2200" dirty="0" err="1">
                <a:latin typeface="PT Sans" panose="020B0503020203020204" pitchFamily="34" charset="-52"/>
              </a:rPr>
              <a:t>беззалоговых</a:t>
            </a:r>
            <a:r>
              <a:rPr lang="ru-RU" sz="2200" dirty="0">
                <a:latin typeface="PT Sans" panose="020B0503020203020204" pitchFamily="34" charset="-52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PT Sans" panose="020B0503020203020204" pitchFamily="34" charset="-52"/>
              </a:rPr>
              <a:t>Поручительства Фонда предоставляются по кредитам, как на пополнение оборотных средств так и на приобретение оборудования, производственных площадей и других основных фондов.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PT Sans" panose="020B0503020203020204" pitchFamily="34" charset="-52"/>
              </a:rPr>
              <a:t>Поручительство Гарантийного фонда оформляется в простой письменной форме, не требует нотариального удостоверения, размер вознаграждения за предоставленное поручительство Гарантийному фонду не превышает </a:t>
            </a:r>
            <a:r>
              <a:rPr lang="en-US" sz="2200" dirty="0" smtClean="0">
                <a:latin typeface="PT Sans" panose="020B0503020203020204" pitchFamily="34" charset="-52"/>
              </a:rPr>
              <a:t>1,</a:t>
            </a:r>
            <a:r>
              <a:rPr lang="ru-RU" sz="2200" dirty="0" smtClean="0">
                <a:latin typeface="PT Sans" panose="020B0503020203020204" pitchFamily="34" charset="-52"/>
              </a:rPr>
              <a:t>2</a:t>
            </a:r>
            <a:r>
              <a:rPr lang="en-US" sz="2200" dirty="0" smtClean="0">
                <a:latin typeface="PT Sans" panose="020B0503020203020204" pitchFamily="34" charset="-52"/>
              </a:rPr>
              <a:t>5</a:t>
            </a:r>
            <a:r>
              <a:rPr lang="ru-RU" sz="2200" dirty="0" smtClean="0">
                <a:latin typeface="PT Sans" panose="020B0503020203020204" pitchFamily="34" charset="-52"/>
              </a:rPr>
              <a:t>% </a:t>
            </a:r>
            <a:r>
              <a:rPr lang="ru-RU" sz="2200" dirty="0">
                <a:latin typeface="PT Sans" panose="020B0503020203020204" pitchFamily="34" charset="-52"/>
              </a:rPr>
              <a:t>годовых.</a:t>
            </a:r>
          </a:p>
          <a:p>
            <a:pPr rtl="0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1" y="1"/>
            <a:ext cx="568707" cy="102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8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 обзора продукта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6308650_TF03460543.potx" id="{F3C17406-FD97-480C-83F2-59E1FA3DEB81}" vid="{242FFB70-59ED-4020-877A-8632F1F2F418}"/>
    </a:ext>
  </a:extLst>
</a:theme>
</file>

<file path=ppt/theme/theme2.xml><?xml version="1.0" encoding="utf-8"?>
<a:theme xmlns:a="http://schemas.openxmlformats.org/drawingml/2006/main" name="Тема Offic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Деловая презентация обзора продукта</Template>
  <TotalTime>318</TotalTime>
  <Words>504</Words>
  <Application>Microsoft Office PowerPoint</Application>
  <PresentationFormat>Широкоэкранный</PresentationFormat>
  <Paragraphs>57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 Unicode MS</vt:lpstr>
      <vt:lpstr>Arial</vt:lpstr>
      <vt:lpstr>Calibri</vt:lpstr>
      <vt:lpstr>Century Gothic</vt:lpstr>
      <vt:lpstr>PT Sans</vt:lpstr>
      <vt:lpstr>Times New Roman</vt:lpstr>
      <vt:lpstr>Wingdings 2</vt:lpstr>
      <vt:lpstr>Презентация обзора продукта</vt:lpstr>
      <vt:lpstr>Поручительства Гарантийного Фонда - инструмент развития бизнеса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Преимущества сотрудничества с Фондом</vt:lpstr>
      <vt:lpstr>Финансовые организации –  партнеры Фонда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товара</dc:title>
  <dc:creator>Учетная запись Майкрософт</dc:creator>
  <cp:lastModifiedBy>Учетная запись Майкрософт</cp:lastModifiedBy>
  <cp:revision>41</cp:revision>
  <dcterms:created xsi:type="dcterms:W3CDTF">2018-05-14T07:17:31Z</dcterms:created>
  <dcterms:modified xsi:type="dcterms:W3CDTF">2019-12-16T09:45:50Z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