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6" r:id="rId2"/>
    <p:sldId id="355" r:id="rId3"/>
    <p:sldId id="321" r:id="rId4"/>
    <p:sldId id="317" r:id="rId5"/>
    <p:sldId id="320" r:id="rId6"/>
    <p:sldId id="338" r:id="rId7"/>
    <p:sldId id="356" r:id="rId8"/>
    <p:sldId id="339" r:id="rId9"/>
    <p:sldId id="340" r:id="rId10"/>
    <p:sldId id="341" r:id="rId11"/>
    <p:sldId id="325" r:id="rId12"/>
    <p:sldId id="342" r:id="rId13"/>
    <p:sldId id="343" r:id="rId14"/>
    <p:sldId id="357" r:id="rId15"/>
    <p:sldId id="344" r:id="rId16"/>
    <p:sldId id="345" r:id="rId17"/>
    <p:sldId id="346" r:id="rId18"/>
    <p:sldId id="347" r:id="rId19"/>
    <p:sldId id="358" r:id="rId20"/>
    <p:sldId id="360" r:id="rId21"/>
    <p:sldId id="348" r:id="rId22"/>
    <p:sldId id="324" r:id="rId23"/>
    <p:sldId id="326" r:id="rId24"/>
    <p:sldId id="335" r:id="rId25"/>
    <p:sldId id="336" r:id="rId26"/>
    <p:sldId id="327" r:id="rId27"/>
    <p:sldId id="352" r:id="rId28"/>
    <p:sldId id="363" r:id="rId29"/>
    <p:sldId id="364" r:id="rId30"/>
    <p:sldId id="365" r:id="rId31"/>
    <p:sldId id="361" r:id="rId32"/>
    <p:sldId id="330" r:id="rId33"/>
    <p:sldId id="353" r:id="rId34"/>
    <p:sldId id="337" r:id="rId35"/>
  </p:sldIdLst>
  <p:sldSz cx="9144000" cy="6858000" type="screen4x3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AEFF"/>
    <a:srgbClr val="E6B9B8"/>
    <a:srgbClr val="272B38"/>
    <a:srgbClr val="165781"/>
    <a:srgbClr val="E46C0A"/>
    <a:srgbClr val="D0D8E8"/>
    <a:srgbClr val="92D050"/>
    <a:srgbClr val="F8EDC0"/>
    <a:srgbClr val="C0504D"/>
    <a:srgbClr val="F796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55" autoAdjust="0"/>
    <p:restoredTop sz="91815" autoAdjust="0"/>
  </p:normalViewPr>
  <p:slideViewPr>
    <p:cSldViewPr>
      <p:cViewPr varScale="1">
        <p:scale>
          <a:sx n="100" d="100"/>
          <a:sy n="100" d="100"/>
        </p:scale>
        <p:origin x="930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A73795-0C57-4CE2-8386-7050629DCD39}" type="datetimeFigureOut">
              <a:rPr lang="ru-RU" smtClean="0"/>
              <a:t>22.07.2022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AE1001-C5DB-45DC-A040-4F34D0AD96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52451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9565" cy="494981"/>
          </a:xfrm>
          <a:prstGeom prst="rect">
            <a:avLst/>
          </a:prstGeom>
        </p:spPr>
        <p:txBody>
          <a:bodyPr vert="horz" lIns="91065" tIns="45533" rIns="91065" bIns="4553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4627" y="1"/>
            <a:ext cx="2919565" cy="494981"/>
          </a:xfrm>
          <a:prstGeom prst="rect">
            <a:avLst/>
          </a:prstGeom>
        </p:spPr>
        <p:txBody>
          <a:bodyPr vert="horz" lIns="91065" tIns="45533" rIns="91065" bIns="45533" rtlCol="0"/>
          <a:lstStyle>
            <a:lvl1pPr algn="r">
              <a:defRPr sz="1200"/>
            </a:lvl1pPr>
          </a:lstStyle>
          <a:p>
            <a:fld id="{E2DE707C-13BD-4AFC-8E67-9BAC2B3993D3}" type="datetimeFigureOut">
              <a:rPr lang="ru-RU" smtClean="0"/>
              <a:t>22.07.2022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7763" y="1233488"/>
            <a:ext cx="4440237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65" tIns="45533" rIns="91065" bIns="4553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262" y="4748333"/>
            <a:ext cx="5389240" cy="3885286"/>
          </a:xfrm>
          <a:prstGeom prst="rect">
            <a:avLst/>
          </a:prstGeom>
        </p:spPr>
        <p:txBody>
          <a:bodyPr vert="horz" lIns="91065" tIns="45533" rIns="91065" bIns="45533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1333"/>
            <a:ext cx="2919565" cy="494981"/>
          </a:xfrm>
          <a:prstGeom prst="rect">
            <a:avLst/>
          </a:prstGeom>
        </p:spPr>
        <p:txBody>
          <a:bodyPr vert="horz" lIns="91065" tIns="45533" rIns="91065" bIns="4553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4627" y="9371333"/>
            <a:ext cx="2919565" cy="494981"/>
          </a:xfrm>
          <a:prstGeom prst="rect">
            <a:avLst/>
          </a:prstGeom>
        </p:spPr>
        <p:txBody>
          <a:bodyPr vert="horz" lIns="91065" tIns="45533" rIns="91065" bIns="45533" rtlCol="0" anchor="b"/>
          <a:lstStyle>
            <a:lvl1pPr algn="r">
              <a:defRPr sz="1200"/>
            </a:lvl1pPr>
          </a:lstStyle>
          <a:p>
            <a:fld id="{36790A8D-6591-418B-908A-31B9A3DFE4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757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790A8D-6591-418B-908A-31B9A3DFE46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70475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790A8D-6591-418B-908A-31B9A3DFE46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84082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790A8D-6591-418B-908A-31B9A3DFE46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276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22.07.2022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22.07.2022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22.07.2022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79512" y="103982"/>
            <a:ext cx="3971925" cy="9525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grul.nalog.ru/index.html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grul.nalog.ru/index.html" TargetMode="External"/><Relationship Id="rId2" Type="http://schemas.openxmlformats.org/officeDocument/2006/relationships/hyperlink" Target="https://rmsp.nalog.ru/search.html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grant.sev.gov.ru/services/grants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mailto:depeconomy@sev.gov.ru" TargetMode="Externa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grant.sev.gov.ru/services/grants" TargetMode="Externa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ervice.nalog.ru/disqualified.do" TargetMode="External"/><Relationship Id="rId2" Type="http://schemas.openxmlformats.org/officeDocument/2006/relationships/hyperlink" Target="https://www.nalog.ru/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55576" y="6165304"/>
            <a:ext cx="821032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sz="1400" b="1" dirty="0" smtClean="0">
              <a:solidFill>
                <a:srgbClr val="D5379D"/>
              </a:solidFill>
              <a:latin typeface="+mj-lt"/>
              <a:ea typeface="Roboto" pitchFamily="2" charset="0"/>
              <a:cs typeface="Roboto" pitchFamily="2" charset="0"/>
            </a:endParaRP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Департамент экономического развития города Севастополя 2022 </a:t>
            </a:r>
            <a:r>
              <a:rPr lang="ru-RU" sz="1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1340768"/>
            <a:ext cx="8570368" cy="200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Грантовая поддержка молодежи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города Севастополя для осуществления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предпринимательской деятельности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«ЛЁГКИЙ СТАРТ!»</a:t>
            </a:r>
            <a:endParaRPr lang="ru-RU" sz="2800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ru-RU" sz="2400" b="1" dirty="0" smtClean="0">
              <a:solidFill>
                <a:srgbClr val="0070C0"/>
              </a:solidFill>
              <a:latin typeface="+mj-lt"/>
              <a:ea typeface="Roboto" pitchFamily="2" charset="0"/>
              <a:cs typeface="Roboto" pitchFamily="2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15201" t="27685" r="63071" b="50137"/>
          <a:stretch/>
        </p:blipFill>
        <p:spPr>
          <a:xfrm>
            <a:off x="0" y="3645024"/>
            <a:ext cx="4541021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602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4957" t="17801" r="15744" b="38100"/>
          <a:stretch/>
        </p:blipFill>
        <p:spPr>
          <a:xfrm>
            <a:off x="179512" y="3934424"/>
            <a:ext cx="7992888" cy="289152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79512" y="1052736"/>
            <a:ext cx="8640960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4. </a:t>
            </a:r>
            <a:r>
              <a:rPr lang="ru-RU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 осуществляют </a:t>
            </a:r>
            <a:r>
              <a:rPr lang="ru-RU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 не будут осуществлять после победы в конкурсном отборе </a:t>
            </a:r>
            <a:r>
              <a:rPr lang="ru-RU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производство </a:t>
            </a:r>
            <a:r>
              <a:rPr lang="ru-RU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 (или) реализацию </a:t>
            </a:r>
            <a:r>
              <a:rPr lang="ru-RU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подакцизных товаров</a:t>
            </a:r>
            <a:r>
              <a:rPr lang="ru-RU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а также добычу и (или) </a:t>
            </a:r>
            <a:r>
              <a:rPr lang="ru-RU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реализацию полезных ископаемых</a:t>
            </a:r>
            <a:r>
              <a:rPr lang="ru-RU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за исключением общераспространенных полезных ископаемых. </a:t>
            </a:r>
            <a:endParaRPr lang="ru-RU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ru-RU" sz="8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ru-RU" sz="15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Перечень осуществляемых Вами ОКВЭД (для ИП или ООО) можно увидеть на сайте ФНС, введя ИНН организации или индивидуального </a:t>
            </a:r>
            <a:r>
              <a:rPr lang="ru-RU" sz="15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предпринимателя</a:t>
            </a:r>
            <a:r>
              <a:rPr lang="ru-RU" sz="15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сделав выписку ЕГРИП или ЕГРЮЛ по адресу: </a:t>
            </a:r>
            <a:r>
              <a:rPr lang="ru-RU" sz="15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https://</a:t>
            </a:r>
            <a:r>
              <a:rPr lang="ru-RU" sz="15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egrul.nalog.ru/index.html</a:t>
            </a:r>
            <a:endParaRPr lang="ru-RU" sz="15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ru-RU" sz="9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Перечень </a:t>
            </a:r>
            <a:r>
              <a:rPr lang="ru-RU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подакцизных ОКВЭД и полезных ископаемых размещен стартовой странице приема заявок на </a:t>
            </a:r>
            <a:r>
              <a:rPr lang="ru-RU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грант</a:t>
            </a:r>
            <a:endParaRPr lang="ru-RU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72840" y="5733256"/>
            <a:ext cx="3967112" cy="100811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4630264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40156" t="21454" r="24800" b="22000"/>
          <a:stretch/>
        </p:blipFill>
        <p:spPr>
          <a:xfrm>
            <a:off x="2933724" y="1052736"/>
            <a:ext cx="6185657" cy="5712138"/>
          </a:xfrm>
          <a:prstGeom prst="rect">
            <a:avLst/>
          </a:prstGeom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51521" y="3645024"/>
            <a:ext cx="8590310" cy="504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Пример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подакцизных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товаров: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2400" b="1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Расширенный список -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на странице приема заявок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2400" b="1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endParaRPr lang="ru-RU" altLang="ru-RU" sz="2400" b="1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>
                <a:solidFill>
                  <a:srgbClr val="0070C0"/>
                </a:solidFill>
                <a:latin typeface="Arial" panose="020B0604020202020204" pitchFamily="34" charset="0"/>
              </a:rPr>
              <a:t/>
            </a:r>
            <a:br>
              <a:rPr lang="ru-RU" altLang="ru-RU" sz="2400" b="1" dirty="0">
                <a:solidFill>
                  <a:srgbClr val="0070C0"/>
                </a:solidFill>
                <a:latin typeface="Arial" panose="020B0604020202020204" pitchFamily="34" charset="0"/>
              </a:rPr>
            </a:br>
            <a:r>
              <a:rPr lang="ru-RU" altLang="ru-RU" sz="2400" b="1" dirty="0">
                <a:solidFill>
                  <a:srgbClr val="0070C0"/>
                </a:solidFill>
                <a:latin typeface="Arial" panose="020B0604020202020204" pitchFamily="34" charset="0"/>
              </a:rPr>
              <a:t/>
            </a:r>
            <a:br>
              <a:rPr lang="ru-RU" altLang="ru-RU" sz="2400" b="1" dirty="0">
                <a:solidFill>
                  <a:srgbClr val="0070C0"/>
                </a:solidFill>
                <a:latin typeface="Arial" panose="020B0604020202020204" pitchFamily="34" charset="0"/>
              </a:rPr>
            </a:br>
            <a:endParaRPr lang="ru-RU" altLang="ru-RU" sz="2400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27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124744"/>
            <a:ext cx="8712968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5. </a:t>
            </a:r>
            <a:r>
              <a:rPr lang="ru-RU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Наличие </a:t>
            </a:r>
            <a:r>
              <a:rPr lang="ru-RU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ИП</a:t>
            </a:r>
            <a:r>
              <a:rPr lang="ru-RU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или </a:t>
            </a:r>
            <a:r>
              <a:rPr lang="ru-RU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ООО</a:t>
            </a:r>
            <a:r>
              <a:rPr lang="ru-RU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в реестре субъектов МСП.</a:t>
            </a:r>
          </a:p>
          <a:p>
            <a:pPr algn="just"/>
            <a:endParaRPr lang="ru-RU" sz="900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Проверить </a:t>
            </a:r>
            <a:r>
              <a:rPr lang="ru-RU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включена ли организация или индивидуальный предприниматель </a:t>
            </a:r>
            <a:r>
              <a:rPr lang="ru-RU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реестр МСП</a:t>
            </a:r>
            <a:r>
              <a:rPr lang="ru-RU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ввести ИНН организации или индивидуального предпринимателя в «поиск по Единому реестру субъектов МСП» по адресу: </a:t>
            </a:r>
            <a:r>
              <a:rPr lang="ru-RU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https://</a:t>
            </a:r>
            <a:r>
              <a:rPr lang="ru-RU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rmsp.nalog.ru/search.html</a:t>
            </a:r>
            <a:endParaRPr lang="ru-RU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ru-RU" sz="9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ru-RU" b="1" dirty="0" smtClean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ru-RU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ru-RU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6. </a:t>
            </a:r>
            <a:r>
              <a:rPr lang="ru-RU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Заявитель </a:t>
            </a:r>
            <a:r>
              <a:rPr lang="ru-RU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ru-RU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индивидуальный предприниматель или юридическое лицо) </a:t>
            </a:r>
            <a:r>
              <a:rPr lang="ru-RU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должен быть зарегистрирован в качестве индивидуального предпринимателя </a:t>
            </a:r>
            <a:r>
              <a:rPr lang="ru-RU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или юридического лица </a:t>
            </a:r>
            <a:r>
              <a:rPr lang="ru-RU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 </a:t>
            </a:r>
            <a:r>
              <a:rPr lang="ru-RU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более трех лет с момента государственной регистрации</a:t>
            </a:r>
            <a:r>
              <a:rPr lang="ru-RU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endParaRPr lang="ru-RU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ru-RU" sz="9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ru-RU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Проверить дату регистрации и постановку на учет в налоговом органе можно введя ИНН организации или индивидуального предпринимателя в графу «Предоставление сведений из ЕГРЮЛ/ЕГРИП в электронном виде» по адресу: </a:t>
            </a:r>
            <a:r>
              <a:rPr lang="ru-RU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https://</a:t>
            </a:r>
            <a:r>
              <a:rPr lang="ru-RU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egrul.nalog.ru/index.html</a:t>
            </a:r>
            <a:endParaRPr lang="ru-RU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ru-RU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ru-RU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9401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268761"/>
            <a:ext cx="8784976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9. </a:t>
            </a:r>
            <a:r>
              <a:rPr lang="ru-RU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</a:t>
            </a:r>
            <a:r>
              <a:rPr lang="ru-RU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аявитель </a:t>
            </a:r>
            <a:r>
              <a:rPr lang="ru-RU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должен иметь </a:t>
            </a:r>
            <a:r>
              <a:rPr lang="ru-RU" b="1" u="sng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сертификат</a:t>
            </a:r>
            <a:r>
              <a:rPr lang="ru-RU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на имя </a:t>
            </a:r>
            <a:r>
              <a:rPr lang="ru-RU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участника </a:t>
            </a:r>
            <a:r>
              <a:rPr lang="ru-RU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проекта</a:t>
            </a:r>
            <a:r>
              <a:rPr lang="ru-RU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«От идеи до бизнеса», выданный </a:t>
            </a:r>
            <a:r>
              <a:rPr lang="ru-RU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НКО </a:t>
            </a:r>
            <a:r>
              <a:rPr lang="ru-RU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«Севастопольский фонд поддержки субъектов предпринимательства» в </a:t>
            </a:r>
            <a:r>
              <a:rPr lang="ru-RU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2020–2022 </a:t>
            </a:r>
            <a:r>
              <a:rPr lang="ru-RU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годах, </a:t>
            </a:r>
            <a:r>
              <a:rPr lang="ru-RU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или </a:t>
            </a:r>
            <a:r>
              <a:rPr lang="ru-RU" b="1" u="sng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сертификат</a:t>
            </a:r>
            <a:r>
              <a:rPr lang="ru-RU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 </a:t>
            </a:r>
            <a:r>
              <a:rPr lang="ru-RU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прохождении подготовительной программы </a:t>
            </a:r>
            <a:r>
              <a:rPr lang="ru-RU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«Легкий старт», выданный НКО «Севастопольский фонд поддержки субъектов предпринимательства</a:t>
            </a:r>
            <a:r>
              <a:rPr lang="ru-RU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»</a:t>
            </a:r>
          </a:p>
          <a:p>
            <a:pPr algn="just"/>
            <a:endParaRPr lang="ru-RU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ru-RU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ВАЖНО</a:t>
            </a:r>
            <a:r>
              <a:rPr lang="ru-RU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</a:t>
            </a:r>
            <a:r>
              <a:rPr lang="ru-RU" dirty="0"/>
              <a:t> </a:t>
            </a:r>
            <a:r>
              <a:rPr lang="ru-RU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Подача документов без наличия сертификата приведет к отклонению </a:t>
            </a:r>
            <a:r>
              <a:rPr lang="ru-RU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заявки.</a:t>
            </a:r>
          </a:p>
          <a:p>
            <a:pPr algn="just"/>
            <a:endParaRPr lang="ru-RU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ru-RU" sz="2800" b="1" dirty="0" smtClean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Центр </a:t>
            </a:r>
            <a:r>
              <a:rPr lang="ru-RU" sz="2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Мой </a:t>
            </a:r>
            <a:r>
              <a:rPr lang="ru-RU" sz="28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бизнес </a:t>
            </a:r>
          </a:p>
          <a:p>
            <a:pPr algn="ctr"/>
            <a:endParaRPr lang="ru-RU" sz="2800" b="1" dirty="0" smtClean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+7(8692)22-92-92</a:t>
            </a:r>
          </a:p>
          <a:p>
            <a:pPr algn="ctr"/>
            <a:endParaRPr lang="ru-RU" sz="1600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или</a:t>
            </a:r>
            <a:endParaRPr lang="ru-RU" sz="16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05946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31381"/>
          <a:stretch/>
        </p:blipFill>
        <p:spPr>
          <a:xfrm>
            <a:off x="201128" y="1739654"/>
            <a:ext cx="8638927" cy="381816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-109276" y="1052736"/>
            <a:ext cx="60486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ru-RU" b="1" dirty="0">
                <a:solidFill>
                  <a:srgbClr val="1155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https://grant.sev.gov.ru/services/grants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4941168"/>
            <a:ext cx="1872208" cy="1872208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51755" y="4676269"/>
            <a:ext cx="4468836" cy="93610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6262534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052736"/>
            <a:ext cx="864096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ТРЕБОВАНИЯ для физического лица: </a:t>
            </a:r>
            <a:endParaRPr lang="ru-RU" b="1" dirty="0" smtClean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заявитель </a:t>
            </a:r>
            <a:r>
              <a:rPr lang="ru-RU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 должен </a:t>
            </a:r>
            <a:r>
              <a:rPr lang="ru-RU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быть </a:t>
            </a:r>
            <a:r>
              <a:rPr lang="ru-RU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действующим </a:t>
            </a:r>
            <a:r>
              <a:rPr lang="ru-RU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самозанятым</a:t>
            </a:r>
            <a:r>
              <a:rPr lang="ru-RU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гражданином, и (или) индивидуальным предпринимателем, и (или) учредителем юридического </a:t>
            </a:r>
            <a:r>
              <a:rPr lang="ru-RU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лица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заявитель </a:t>
            </a:r>
            <a:r>
              <a:rPr lang="ru-RU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должен иметь </a:t>
            </a:r>
            <a:r>
              <a:rPr lang="ru-RU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сертификат </a:t>
            </a:r>
            <a:r>
              <a:rPr lang="ru-RU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имя участника проекта «От идеи до бизнеса», выданный НКО «Севастопольский фонд поддержки субъектов предпринимательства» в </a:t>
            </a:r>
            <a:r>
              <a:rPr lang="ru-RU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2020–2022 </a:t>
            </a:r>
            <a:r>
              <a:rPr lang="ru-RU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годах, или </a:t>
            </a:r>
            <a:r>
              <a:rPr lang="ru-RU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сертификат </a:t>
            </a:r>
            <a:r>
              <a:rPr lang="ru-RU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 прохождении подготовительной программы «Легкий старт», выданный НКО «Севастопольский фонд поддержки субъектов предпринимательства</a:t>
            </a:r>
            <a:r>
              <a:rPr lang="ru-RU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»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заявитель </a:t>
            </a:r>
            <a:r>
              <a:rPr lang="ru-RU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должен </a:t>
            </a:r>
            <a:r>
              <a:rPr lang="ru-RU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иметь оконченное профессиональное или высшее образование</a:t>
            </a:r>
            <a:r>
              <a:rPr lang="ru-RU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или </a:t>
            </a:r>
            <a:r>
              <a:rPr lang="ru-RU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проходить обучение по программам магистратуры или на выпускном курсе </a:t>
            </a:r>
            <a:r>
              <a:rPr lang="ru-RU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бакалавриата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заявитель </a:t>
            </a:r>
            <a:r>
              <a:rPr lang="ru-RU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должен быть зарегистрирован в </a:t>
            </a:r>
            <a:r>
              <a:rPr lang="ru-RU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городе Севастополе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ru-RU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323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124744"/>
            <a:ext cx="864096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ТРЕБОВАНИЯ для самозанятого гражданина: </a:t>
            </a:r>
            <a:endParaRPr lang="ru-RU" b="1" dirty="0" smtClean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заявитель </a:t>
            </a:r>
            <a:r>
              <a:rPr lang="ru-RU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должен иметь постоянную регистрацию в </a:t>
            </a:r>
            <a:r>
              <a:rPr lang="ru-RU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городе Севастополе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заявитель </a:t>
            </a:r>
            <a:r>
              <a:rPr lang="ru-RU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должен иметь </a:t>
            </a:r>
            <a:r>
              <a:rPr lang="ru-RU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сертификат </a:t>
            </a:r>
            <a:r>
              <a:rPr lang="ru-RU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имя участника проекта «От идеи до бизнеса</a:t>
            </a:r>
            <a:r>
              <a:rPr lang="ru-RU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», выданный НКО «Севастопольский фонд поддержки субъектов предпринимательства» в 2020–2022 годах, </a:t>
            </a:r>
            <a:r>
              <a:rPr lang="ru-RU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или </a:t>
            </a:r>
            <a:r>
              <a:rPr lang="ru-RU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сертификат </a:t>
            </a:r>
            <a:r>
              <a:rPr lang="ru-RU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 прохождении подготовительной программы «Легкий старт», выданный НКО «Севастопольский фонд поддержки субъектов </a:t>
            </a:r>
            <a:r>
              <a:rPr lang="ru-RU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предпринимательства»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заявитель </a:t>
            </a:r>
            <a:r>
              <a:rPr lang="ru-RU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должен иметь оконченное профессиональное или высшее образование</a:t>
            </a:r>
            <a:r>
              <a:rPr lang="ru-RU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или проходить обучение по программам магистратуры или на выпускном курсе </a:t>
            </a:r>
            <a:r>
              <a:rPr lang="ru-RU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бакалавриата</a:t>
            </a:r>
            <a:endParaRPr lang="ru-RU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58595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124744"/>
            <a:ext cx="8496944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ТРЕБОВАНИЯ для индивидуального предпринимателя: </a:t>
            </a:r>
          </a:p>
          <a:p>
            <a:pPr algn="just"/>
            <a:endParaRPr lang="ru-RU" sz="17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7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Заявитель должен:</a:t>
            </a: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endParaRPr lang="ru-RU" sz="9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ru-RU" sz="17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быть </a:t>
            </a:r>
            <a:r>
              <a:rPr lang="ru-RU" sz="17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зарегистрирован в качестве индивидуального предпринимателя </a:t>
            </a:r>
            <a:r>
              <a:rPr lang="ru-RU" sz="17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 более трех </a:t>
            </a:r>
            <a:r>
              <a:rPr lang="ru-RU" sz="17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лет с момента государственной </a:t>
            </a:r>
            <a:r>
              <a:rPr lang="ru-RU" sz="17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регистрации</a:t>
            </a: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ru-RU" sz="17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</a:t>
            </a:r>
            <a:r>
              <a:rPr lang="ru-RU" sz="17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существлять </a:t>
            </a:r>
            <a:r>
              <a:rPr lang="ru-RU" sz="17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предпринимательскую деятельность на территории города </a:t>
            </a:r>
            <a:r>
              <a:rPr lang="ru-RU" sz="17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Севастополя</a:t>
            </a: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ru-RU" sz="17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быть </a:t>
            </a:r>
            <a:r>
              <a:rPr lang="ru-RU" sz="17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включен в единый реестр субъектов </a:t>
            </a:r>
            <a:r>
              <a:rPr lang="ru-RU" sz="17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МСП </a:t>
            </a: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ru-RU" sz="17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иметь </a:t>
            </a:r>
            <a:r>
              <a:rPr lang="ru-RU" sz="17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сертификат на имя участника проекта «От идеи до </a:t>
            </a:r>
            <a:r>
              <a:rPr lang="ru-RU" sz="17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бизнеса» или </a:t>
            </a:r>
            <a:r>
              <a:rPr lang="ru-RU" sz="17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сертификат о прохождении подготовительной программы «Легкий старт</a:t>
            </a:r>
            <a:r>
              <a:rPr lang="ru-RU" sz="17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»</a:t>
            </a:r>
            <a:r>
              <a:rPr lang="ru-RU" sz="17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ru-RU" sz="17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ru-RU" sz="17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иметь </a:t>
            </a:r>
            <a:r>
              <a:rPr lang="ru-RU" sz="17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оконченное профессиональное или высшее образование или проходить </a:t>
            </a:r>
            <a:r>
              <a:rPr lang="ru-RU" sz="17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обучение по </a:t>
            </a:r>
            <a:r>
              <a:rPr lang="ru-RU" sz="17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программам магистратуры или на выпускном курсе </a:t>
            </a:r>
            <a:r>
              <a:rPr lang="ru-RU" sz="17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бакалавриата</a:t>
            </a: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endParaRPr lang="ru-RU" sz="17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7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Заявитель </a:t>
            </a:r>
            <a:r>
              <a:rPr lang="ru-RU" sz="17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обязуется не прекращать </a:t>
            </a:r>
            <a:r>
              <a:rPr lang="ru-RU" sz="17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деятельность в качестве </a:t>
            </a:r>
            <a:r>
              <a:rPr lang="ru-RU" sz="17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sz="17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7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ИП в </a:t>
            </a:r>
            <a:r>
              <a:rPr lang="ru-RU" sz="17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городе Севастополе </a:t>
            </a:r>
            <a:r>
              <a:rPr lang="ru-RU" sz="17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течение </a:t>
            </a:r>
            <a:r>
              <a:rPr lang="ru-RU" sz="17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календарного года предоставления гранта и календарного года, следующего за годом предоставления </a:t>
            </a:r>
            <a:r>
              <a:rPr lang="ru-RU" sz="17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гранта</a:t>
            </a:r>
            <a:endParaRPr lang="ru-RU" sz="16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3398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052736"/>
            <a:ext cx="8712968" cy="4385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ТРЕБОВАНИЯ для юридического лица: </a:t>
            </a:r>
            <a:endParaRPr lang="ru-RU" b="1" dirty="0" smtClean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sz="1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6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Заявитель </a:t>
            </a:r>
            <a:r>
              <a:rPr lang="ru-RU" sz="16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должен:</a:t>
            </a: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endParaRPr lang="ru-RU" sz="9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быть зарегистрирован в качестве юридического лица не более трех лет с момента государственной регистрации</a:t>
            </a: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осуществлять </a:t>
            </a:r>
            <a:r>
              <a:rPr lang="ru-RU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предпринимательскую деятельность на территории города </a:t>
            </a:r>
            <a:r>
              <a:rPr lang="ru-RU" sz="16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Севастополя</a:t>
            </a:r>
            <a:endParaRPr lang="ru-RU" sz="16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быть включен в единый реестр субъектов МСП</a:t>
            </a: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ru-RU" sz="16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иметь </a:t>
            </a:r>
            <a:r>
              <a:rPr lang="ru-RU" sz="16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сертификат на учредителя в возрасте до 35 лет </a:t>
            </a:r>
            <a:r>
              <a:rPr lang="ru-RU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участника проекта «От идеи до бизнеса», или сертификат о прохождении подготовительной программы «Легкий </a:t>
            </a:r>
            <a:r>
              <a:rPr lang="ru-RU" sz="16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старт»</a:t>
            </a:r>
          </a:p>
          <a:p>
            <a:endParaRPr lang="ru-RU" sz="8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6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Учредитель юридического лица в возрасте до 35 лет должен </a:t>
            </a:r>
            <a:r>
              <a:rPr lang="ru-RU" sz="16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иметь </a:t>
            </a:r>
            <a:r>
              <a:rPr lang="ru-RU" sz="16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оконченное </a:t>
            </a:r>
            <a:r>
              <a:rPr lang="ru-RU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профессиональное или высшее образование или проходить обучение по программам магистратуры или на выпускном курсе </a:t>
            </a:r>
            <a:r>
              <a:rPr lang="ru-RU" sz="16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бакалавриата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sz="8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92018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052736"/>
            <a:ext cx="8712968" cy="5247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ТРЕБОВАНИЯ для юридического лица: </a:t>
            </a:r>
          </a:p>
          <a:p>
            <a:endParaRPr lang="ru-RU" sz="8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lvl="1" algn="just"/>
            <a:endParaRPr lang="ru-RU" sz="9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6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Заявитель обязуется</a:t>
            </a:r>
            <a:r>
              <a:rPr lang="ru-RU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6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 прекращать </a:t>
            </a:r>
            <a:r>
              <a:rPr lang="ru-RU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деятельность в качестве юридического лица </a:t>
            </a:r>
            <a:r>
              <a:rPr lang="ru-RU" sz="16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городе Севастополе </a:t>
            </a:r>
            <a:r>
              <a:rPr lang="ru-RU" sz="16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течение </a:t>
            </a:r>
            <a:r>
              <a:rPr lang="ru-RU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календарного года предоставления гранта и календарного года, следующего за годом предоставления гранта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sz="1600" b="1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6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 </a:t>
            </a:r>
            <a:r>
              <a:rPr lang="ru-RU" sz="16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находятся в процессе </a:t>
            </a:r>
            <a:r>
              <a:rPr lang="ru-RU" sz="16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ликвидации, реорганизации</a:t>
            </a:r>
            <a:r>
              <a:rPr lang="ru-RU" sz="16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  <a:r>
              <a:rPr lang="ru-RU" sz="1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</a:t>
            </a:r>
            <a:r>
              <a:rPr lang="ru-RU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отношении них не введена процедура </a:t>
            </a:r>
            <a:r>
              <a:rPr lang="ru-RU" sz="16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банкротства</a:t>
            </a:r>
            <a:r>
              <a:rPr lang="ru-RU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их деятельность не приостановлена в порядке, предусмотренном законодательством Российской </a:t>
            </a:r>
            <a:r>
              <a:rPr lang="ru-RU" sz="16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Федерации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sz="14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6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 </a:t>
            </a:r>
            <a:r>
              <a:rPr lang="ru-RU" sz="16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являются </a:t>
            </a:r>
            <a:r>
              <a:rPr lang="ru-RU" sz="16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иностранными юридическими лицами</a:t>
            </a:r>
            <a:r>
              <a:rPr lang="ru-RU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а также российскими юридическими лицами, в уставном (складочном) капитале которых доля участия </a:t>
            </a:r>
            <a:r>
              <a:rPr lang="ru-RU" sz="16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иностранных юридических лиц</a:t>
            </a:r>
            <a:r>
              <a:rPr lang="ru-RU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местом регистрации которых является государство или территория, включенные в утвержденный Министерством финансов Российской Федерации перечень государств и территорий, предоставляющих льготный налоговый режим налогообложения и (или) не предусматривающих раскрытие и предоставления информации при проведении финансовых операций (офшорные зоны), в совокупности превышает 50 процентов</a:t>
            </a:r>
          </a:p>
          <a:p>
            <a:endParaRPr lang="ru-RU" sz="14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9545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27362" y="2283102"/>
            <a:ext cx="8352929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endParaRPr lang="ru-RU" sz="2400" dirty="0" smtClean="0">
              <a:latin typeface="verdana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srgbClr val="002060"/>
                </a:solidFill>
                <a:latin typeface="verdana"/>
              </a:rPr>
              <a:t>вовлечение </a:t>
            </a:r>
            <a:r>
              <a:rPr lang="ru-RU" sz="2000" dirty="0">
                <a:solidFill>
                  <a:srgbClr val="002060"/>
                </a:solidFill>
                <a:latin typeface="verdana"/>
              </a:rPr>
              <a:t>молодежи в предпринимательскую </a:t>
            </a:r>
            <a:r>
              <a:rPr lang="ru-RU" sz="2000" dirty="0" smtClean="0">
                <a:solidFill>
                  <a:srgbClr val="002060"/>
                </a:solidFill>
                <a:latin typeface="verdana"/>
              </a:rPr>
              <a:t>деятельность</a:t>
            </a:r>
          </a:p>
          <a:p>
            <a:endParaRPr lang="ru-RU" sz="2000" dirty="0">
              <a:solidFill>
                <a:srgbClr val="002060"/>
              </a:solidFill>
              <a:latin typeface="verdana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srgbClr val="002060"/>
                </a:solidFill>
                <a:latin typeface="verdana"/>
              </a:rPr>
              <a:t>приобретение </a:t>
            </a:r>
            <a:r>
              <a:rPr lang="ru-RU" sz="2000" dirty="0">
                <a:solidFill>
                  <a:srgbClr val="002060"/>
                </a:solidFill>
                <a:latin typeface="verdana"/>
              </a:rPr>
              <a:t>навыков ведения </a:t>
            </a:r>
            <a:r>
              <a:rPr lang="ru-RU" sz="2000" dirty="0" smtClean="0">
                <a:solidFill>
                  <a:srgbClr val="002060"/>
                </a:solidFill>
                <a:latin typeface="verdana"/>
              </a:rPr>
              <a:t>бизнеса</a:t>
            </a:r>
          </a:p>
          <a:p>
            <a:endParaRPr lang="ru-RU" sz="2000" dirty="0">
              <a:solidFill>
                <a:srgbClr val="002060"/>
              </a:solidFill>
              <a:latin typeface="verdana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srgbClr val="002060"/>
                </a:solidFill>
                <a:latin typeface="verdana"/>
              </a:rPr>
              <a:t>развитие </a:t>
            </a:r>
            <a:r>
              <a:rPr lang="ru-RU" sz="2000" dirty="0">
                <a:solidFill>
                  <a:srgbClr val="002060"/>
                </a:solidFill>
                <a:latin typeface="verdana"/>
              </a:rPr>
              <a:t>предпринимательства города Севастополя, </a:t>
            </a:r>
            <a:r>
              <a:rPr lang="ru-RU" sz="2000" dirty="0" smtClean="0">
                <a:solidFill>
                  <a:srgbClr val="002060"/>
                </a:solidFill>
                <a:latin typeface="verdana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verdana"/>
              </a:rPr>
            </a:br>
            <a:r>
              <a:rPr lang="ru-RU" sz="2000" dirty="0" smtClean="0">
                <a:solidFill>
                  <a:srgbClr val="002060"/>
                </a:solidFill>
                <a:latin typeface="verdana"/>
              </a:rPr>
              <a:t>в </a:t>
            </a:r>
            <a:r>
              <a:rPr lang="ru-RU" sz="2000" dirty="0">
                <a:solidFill>
                  <a:srgbClr val="002060"/>
                </a:solidFill>
                <a:latin typeface="verdana"/>
              </a:rPr>
              <a:t>том числе </a:t>
            </a:r>
            <a:r>
              <a:rPr lang="ru-RU" sz="2000" dirty="0" smtClean="0">
                <a:solidFill>
                  <a:srgbClr val="002060"/>
                </a:solidFill>
                <a:latin typeface="verdana"/>
              </a:rPr>
              <a:t>молодежного</a:t>
            </a:r>
          </a:p>
          <a:p>
            <a:endParaRPr lang="ru-RU" sz="2000" dirty="0">
              <a:solidFill>
                <a:srgbClr val="002060"/>
              </a:solidFill>
              <a:latin typeface="verdana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srgbClr val="002060"/>
                </a:solidFill>
                <a:latin typeface="verdana"/>
              </a:rPr>
              <a:t>создание </a:t>
            </a:r>
            <a:r>
              <a:rPr lang="ru-RU" sz="2000" dirty="0">
                <a:solidFill>
                  <a:srgbClr val="002060"/>
                </a:solidFill>
                <a:latin typeface="verdana"/>
              </a:rPr>
              <a:t>новых рабочих </a:t>
            </a:r>
            <a:r>
              <a:rPr lang="ru-RU" sz="2000" dirty="0" smtClean="0">
                <a:solidFill>
                  <a:srgbClr val="002060"/>
                </a:solidFill>
                <a:latin typeface="verdana"/>
              </a:rPr>
              <a:t>мест и увеличение налоговых поступлений </a:t>
            </a:r>
            <a:endParaRPr lang="ru-RU" sz="2000" dirty="0">
              <a:solidFill>
                <a:srgbClr val="002060"/>
              </a:solidFill>
              <a:latin typeface="verdana"/>
            </a:endParaRPr>
          </a:p>
          <a:p>
            <a:pPr algn="just"/>
            <a:endParaRPr lang="ru-RU" sz="2400" dirty="0" smtClean="0">
              <a:solidFill>
                <a:srgbClr val="002060"/>
              </a:solidFill>
              <a:latin typeface="verdana"/>
            </a:endParaRPr>
          </a:p>
          <a:p>
            <a:pPr algn="just"/>
            <a:endParaRPr lang="ru-RU" sz="2400" dirty="0" smtClean="0">
              <a:solidFill>
                <a:srgbClr val="002060"/>
              </a:solidFill>
              <a:latin typeface="verdana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31725" y="1267242"/>
            <a:ext cx="7040899" cy="7759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ЦЕЛИ ПРЕДОСТАВЛЕНИЯ ГРАНТОВ:</a:t>
            </a:r>
            <a:endParaRPr lang="ru-RU" sz="2400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727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980728"/>
            <a:ext cx="8784976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ТРЕБОВАНИЯ для юридического лица: </a:t>
            </a:r>
            <a:endParaRPr lang="ru-RU" sz="800" dirty="0" smtClean="0">
              <a:solidFill>
                <a:srgbClr val="000000"/>
              </a:solidFill>
              <a:latin typeface="Times New Roman" panose="02020603050405020304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sz="800" dirty="0" smtClean="0">
              <a:solidFill>
                <a:srgbClr val="000000"/>
              </a:solidFill>
              <a:latin typeface="Times New Roman" panose="02020603050405020304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ru-RU" sz="16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6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Ю</a:t>
            </a:r>
            <a:r>
              <a:rPr lang="ru-RU" sz="16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ридическому </a:t>
            </a:r>
            <a:r>
              <a:rPr lang="ru-RU" sz="16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лицу - победителю отбора в срок не более 20 (двадцати) рабочих дней, следующих за днем опубликования информации о результатах отбора </a:t>
            </a:r>
            <a:r>
              <a:rPr lang="ru-RU" sz="16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необходимо: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sz="16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6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</a:t>
            </a:r>
            <a:r>
              <a:rPr lang="ru-RU" sz="16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ткрыть </a:t>
            </a:r>
            <a:r>
              <a:rPr lang="ru-RU" sz="16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лицевой счет в Управлении Федерального казначейства </a:t>
            </a:r>
            <a:r>
              <a:rPr lang="ru-RU" sz="16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sz="16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6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 </a:t>
            </a:r>
            <a:r>
              <a:rPr lang="ru-RU" sz="16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г. Севастополю</a:t>
            </a:r>
            <a:r>
              <a:rPr lang="ru-RU" sz="16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для </a:t>
            </a:r>
            <a:r>
              <a:rPr lang="ru-RU" sz="16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перечисления средств </a:t>
            </a:r>
            <a:r>
              <a:rPr lang="ru-RU" sz="16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гранта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sz="1600" b="1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6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Предоставить</a:t>
            </a:r>
            <a:r>
              <a:rPr lang="ru-RU" sz="16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pPr algn="just"/>
            <a:endParaRPr lang="ru-RU" sz="1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</a:t>
            </a:r>
            <a:r>
              <a:rPr lang="ru-RU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Департамент финансов города Севастополя </a:t>
            </a:r>
            <a:r>
              <a:rPr lang="ru-RU" sz="16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пакет документов </a:t>
            </a:r>
            <a:r>
              <a:rPr lang="ru-RU" sz="16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sz="16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для </a:t>
            </a:r>
            <a:r>
              <a:rPr lang="ru-RU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присвоения кода </a:t>
            </a:r>
            <a:r>
              <a:rPr lang="ru-RU" sz="16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 Сводному </a:t>
            </a:r>
            <a:r>
              <a:rPr lang="ru-RU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реестру «Электронный бюджет» </a:t>
            </a:r>
            <a:r>
              <a:rPr lang="ru-RU" sz="16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sz="16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ru-RU" sz="16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endParaRPr lang="ru-RU" sz="14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</a:t>
            </a:r>
            <a:r>
              <a:rPr lang="ru-RU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Департамент экономического развития </a:t>
            </a:r>
            <a:r>
              <a:rPr lang="ru-RU" sz="16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справку из Управления Федерального казначейства по г. Севастополю</a:t>
            </a:r>
            <a:r>
              <a:rPr lang="ru-RU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об открытии (наличии) лицевого счета </a:t>
            </a:r>
            <a:r>
              <a:rPr lang="ru-RU" sz="16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 </a:t>
            </a:r>
            <a:r>
              <a:rPr lang="ru-RU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реквизитами Управления Федерального казначейства по г. Севастополю </a:t>
            </a:r>
            <a:r>
              <a:rPr lang="ru-RU" sz="16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 </a:t>
            </a:r>
            <a:r>
              <a:rPr lang="ru-RU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реквизитами Получателя гранта для перечисления средств гранта</a:t>
            </a:r>
          </a:p>
        </p:txBody>
      </p:sp>
    </p:spTree>
    <p:extLst>
      <p:ext uri="{BB962C8B-B14F-4D97-AF65-F5344CB8AC3E}">
        <p14:creationId xmlns:p14="http://schemas.microsoft.com/office/powerpoint/2010/main" val="15883560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908721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ИНФОРМАЦИОННЫЕ МАТЕРИАЛЫ</a:t>
            </a:r>
            <a:endParaRPr lang="ru-RU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278053"/>
            <a:ext cx="87849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ВЫДЕРЖКИ </a:t>
            </a:r>
            <a:r>
              <a:rPr lang="ru-RU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ИЗ УСЛОВИЙ И ТРЕБОВАНИЙ </a:t>
            </a:r>
          </a:p>
          <a:p>
            <a:pPr algn="ctr"/>
            <a:r>
              <a:rPr lang="ru-RU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для предоставления грантовой </a:t>
            </a:r>
            <a:r>
              <a:rPr lang="ru-RU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поддержки 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разделе «Важная информация!» </a:t>
            </a:r>
            <a:r>
              <a:rPr lang="en-US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https://</a:t>
            </a:r>
            <a:r>
              <a:rPr lang="en-US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grant.sev.gov.ru/services/grants</a:t>
            </a:r>
            <a:endParaRPr lang="ru-RU" b="1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ru-RU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14957" t="32500" r="16532" b="24800"/>
          <a:stretch/>
        </p:blipFill>
        <p:spPr>
          <a:xfrm>
            <a:off x="323528" y="2852936"/>
            <a:ext cx="8640960" cy="3384376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4644008" y="5013176"/>
            <a:ext cx="4320480" cy="11521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34478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79512" y="1052737"/>
            <a:ext cx="4536504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2400" b="1" dirty="0" smtClean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Подача </a:t>
            </a:r>
            <a:r>
              <a:rPr lang="ru-RU" altLang="ru-RU" sz="2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заявки </a:t>
            </a:r>
            <a:r>
              <a:rPr lang="ru-RU" altLang="ru-RU" sz="24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- состав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документов</a:t>
            </a:r>
            <a:endParaRPr lang="ru-RU" altLang="ru-RU" sz="2400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2400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3581482"/>
            <a:ext cx="403244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Пункт </a:t>
            </a:r>
            <a:r>
              <a:rPr lang="ru-RU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2.5 </a:t>
            </a:r>
            <a:r>
              <a:rPr lang="ru-RU" altLang="ru-RU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Порядка предоставления </a:t>
            </a:r>
            <a:r>
              <a:rPr lang="ru-RU" altLang="ru-RU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грантов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Также список размещен на странице подачи заявок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 в системе подачи заявок  также будет определён перечень документов </a:t>
            </a:r>
            <a:endParaRPr lang="ru-RU" altLang="ru-RU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1711104" y="2603074"/>
            <a:ext cx="484632" cy="978408"/>
          </a:xfrm>
          <a:prstGeom prst="downArrow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1369" t="19241" r="52755" b="9786"/>
          <a:stretch/>
        </p:blipFill>
        <p:spPr>
          <a:xfrm>
            <a:off x="4499993" y="44624"/>
            <a:ext cx="4644008" cy="6818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703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51520" y="1124744"/>
            <a:ext cx="8929377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Подача заявки – требования к </a:t>
            </a:r>
            <a:r>
              <a:rPr lang="ru-RU" altLang="ru-RU" sz="2400" b="1" u="sng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форматам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>
                <a:solidFill>
                  <a:srgbClr val="0070C0"/>
                </a:solidFill>
                <a:latin typeface="Arial" panose="020B0604020202020204" pitchFamily="34" charset="0"/>
              </a:rPr>
              <a:t/>
            </a:r>
            <a:br>
              <a:rPr lang="ru-RU" altLang="ru-RU" sz="2400" b="1" dirty="0">
                <a:solidFill>
                  <a:srgbClr val="0070C0"/>
                </a:solidFill>
                <a:latin typeface="Arial" panose="020B0604020202020204" pitchFamily="34" charset="0"/>
              </a:rPr>
            </a:br>
            <a:r>
              <a:rPr lang="ru-RU" altLang="ru-RU" sz="2400" b="1" dirty="0">
                <a:solidFill>
                  <a:srgbClr val="0070C0"/>
                </a:solidFill>
                <a:latin typeface="Arial" panose="020B0604020202020204" pitchFamily="34" charset="0"/>
              </a:rPr>
              <a:t/>
            </a:r>
            <a:br>
              <a:rPr lang="ru-RU" altLang="ru-RU" sz="2400" b="1" dirty="0">
                <a:solidFill>
                  <a:srgbClr val="0070C0"/>
                </a:solidFill>
                <a:latin typeface="Arial" panose="020B0604020202020204" pitchFamily="34" charset="0"/>
              </a:rPr>
            </a:br>
            <a:endParaRPr lang="ru-RU" altLang="ru-RU" sz="2400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l="29132" t="19201" r="27557" b="29977"/>
          <a:stretch/>
        </p:blipFill>
        <p:spPr>
          <a:xfrm>
            <a:off x="611560" y="1592796"/>
            <a:ext cx="7920880" cy="5228085"/>
          </a:xfrm>
          <a:prstGeom prst="rect">
            <a:avLst/>
          </a:prstGeom>
        </p:spPr>
      </p:pic>
      <p:sp>
        <p:nvSpPr>
          <p:cNvPr id="9" name="Овал 8"/>
          <p:cNvSpPr/>
          <p:nvPr/>
        </p:nvSpPr>
        <p:spPr>
          <a:xfrm>
            <a:off x="5652120" y="1916832"/>
            <a:ext cx="2664296" cy="72007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216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79513" y="1052736"/>
            <a:ext cx="8928992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2400" b="1" dirty="0" smtClean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Подача заявки – требования к форматам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1000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Сервис для подготовки </a:t>
            </a:r>
            <a:r>
              <a:rPr lang="en-US" altLang="ru-RU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pdf </a:t>
            </a:r>
            <a:r>
              <a:rPr lang="ru-RU" altLang="ru-RU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документов: </a:t>
            </a:r>
            <a:r>
              <a:rPr lang="en-US" altLang="ru-RU" sz="20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www.ilovepdf.com</a:t>
            </a:r>
            <a:endParaRPr lang="ru-RU" altLang="ru-RU" sz="2000" b="1" dirty="0" smtClean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2400" b="1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2400" b="1" dirty="0" smtClean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2400" b="1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2400" b="1" dirty="0" smtClean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2400" b="1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>
                <a:solidFill>
                  <a:srgbClr val="0070C0"/>
                </a:solidFill>
                <a:latin typeface="Arial" panose="020B0604020202020204" pitchFamily="34" charset="0"/>
              </a:rPr>
              <a:t/>
            </a:r>
            <a:br>
              <a:rPr lang="ru-RU" altLang="ru-RU" sz="2400" b="1" dirty="0">
                <a:solidFill>
                  <a:srgbClr val="0070C0"/>
                </a:solidFill>
                <a:latin typeface="Arial" panose="020B0604020202020204" pitchFamily="34" charset="0"/>
              </a:rPr>
            </a:br>
            <a:r>
              <a:rPr lang="ru-RU" altLang="ru-RU" sz="2400" b="1" dirty="0">
                <a:solidFill>
                  <a:srgbClr val="0070C0"/>
                </a:solidFill>
                <a:latin typeface="Arial" panose="020B0604020202020204" pitchFamily="34" charset="0"/>
              </a:rPr>
              <a:t/>
            </a:r>
            <a:br>
              <a:rPr lang="ru-RU" altLang="ru-RU" sz="2400" b="1" dirty="0">
                <a:solidFill>
                  <a:srgbClr val="0070C0"/>
                </a:solidFill>
                <a:latin typeface="Arial" panose="020B0604020202020204" pitchFamily="34" charset="0"/>
              </a:rPr>
            </a:br>
            <a:endParaRPr lang="ru-RU" altLang="ru-RU" sz="2400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6601" b="12200"/>
          <a:stretch/>
        </p:blipFill>
        <p:spPr>
          <a:xfrm>
            <a:off x="0" y="2672359"/>
            <a:ext cx="9144000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42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96205" y="1487686"/>
            <a:ext cx="8668284" cy="573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Подача заявки – требования к форматам</a:t>
            </a:r>
            <a:endParaRPr lang="ru-RU" altLang="ru-RU" sz="2400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>
                <a:solidFill>
                  <a:srgbClr val="0070C0"/>
                </a:solidFill>
                <a:latin typeface="Arial" panose="020B0604020202020204" pitchFamily="34" charset="0"/>
              </a:rPr>
              <a:t/>
            </a:r>
            <a:br>
              <a:rPr lang="ru-RU" altLang="ru-RU" sz="2400" b="1" dirty="0">
                <a:solidFill>
                  <a:srgbClr val="0070C0"/>
                </a:solidFill>
                <a:latin typeface="Arial" panose="020B0604020202020204" pitchFamily="34" charset="0"/>
              </a:rPr>
            </a:br>
            <a:r>
              <a:rPr lang="ru-RU" altLang="ru-RU" sz="2400" b="1" dirty="0">
                <a:solidFill>
                  <a:srgbClr val="0070C0"/>
                </a:solidFill>
                <a:latin typeface="Arial" panose="020B0604020202020204" pitchFamily="34" charset="0"/>
              </a:rPr>
              <a:t/>
            </a:r>
            <a:br>
              <a:rPr lang="ru-RU" altLang="ru-RU" sz="2400" b="1" dirty="0">
                <a:solidFill>
                  <a:srgbClr val="0070C0"/>
                </a:solidFill>
                <a:latin typeface="Arial" panose="020B0604020202020204" pitchFamily="34" charset="0"/>
              </a:rPr>
            </a:br>
            <a:endParaRPr lang="ru-RU" altLang="ru-RU" sz="2400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37" r="10217" b="53535"/>
          <a:stretch/>
        </p:blipFill>
        <p:spPr>
          <a:xfrm>
            <a:off x="107504" y="2060848"/>
            <a:ext cx="8796774" cy="4604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4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37400" t="21752" r="33069" b="24347"/>
          <a:stretch/>
        </p:blipFill>
        <p:spPr>
          <a:xfrm>
            <a:off x="3923928" y="1052736"/>
            <a:ext cx="5191472" cy="5703924"/>
          </a:xfrm>
          <a:prstGeom prst="rect">
            <a:avLst/>
          </a:prstGeom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79512" y="1659576"/>
            <a:ext cx="3456384" cy="4001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Виды расходов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2400" b="1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2400" b="1" dirty="0" smtClean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b="1" dirty="0" smtClean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b="1" dirty="0" smtClean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Приложение </a:t>
            </a:r>
            <a:r>
              <a:rPr lang="ru-RU" altLang="ru-RU" sz="16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№ 3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 </a:t>
            </a:r>
            <a:r>
              <a:rPr lang="ru-RU" altLang="ru-RU" sz="16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Порядку предоставления </a:t>
            </a:r>
            <a:r>
              <a:rPr lang="ru-RU" altLang="ru-RU" sz="16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грантов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1600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Также список размещен на странице подачи заявок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1600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>
                <a:solidFill>
                  <a:srgbClr val="0070C0"/>
                </a:solidFill>
                <a:latin typeface="Arial" panose="020B0604020202020204" pitchFamily="34" charset="0"/>
              </a:rPr>
              <a:t/>
            </a:r>
            <a:br>
              <a:rPr lang="ru-RU" altLang="ru-RU" sz="2400" b="1" dirty="0">
                <a:solidFill>
                  <a:srgbClr val="0070C0"/>
                </a:solidFill>
                <a:latin typeface="Arial" panose="020B0604020202020204" pitchFamily="34" charset="0"/>
              </a:rPr>
            </a:br>
            <a:r>
              <a:rPr lang="ru-RU" altLang="ru-RU" sz="2400" b="1" dirty="0">
                <a:solidFill>
                  <a:srgbClr val="0070C0"/>
                </a:solidFill>
                <a:latin typeface="Arial" panose="020B0604020202020204" pitchFamily="34" charset="0"/>
              </a:rPr>
              <a:t/>
            </a:r>
            <a:br>
              <a:rPr lang="ru-RU" altLang="ru-RU" sz="2400" b="1" dirty="0">
                <a:solidFill>
                  <a:srgbClr val="0070C0"/>
                </a:solidFill>
                <a:latin typeface="Arial" panose="020B0604020202020204" pitchFamily="34" charset="0"/>
              </a:rPr>
            </a:br>
            <a:endParaRPr lang="ru-RU" altLang="ru-RU" sz="2400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1423072" y="2420888"/>
            <a:ext cx="484632" cy="978408"/>
          </a:xfrm>
          <a:prstGeom prst="downArrow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46001" t="12225" r="33069" b="78249"/>
          <a:stretch/>
        </p:blipFill>
        <p:spPr>
          <a:xfrm>
            <a:off x="5436096" y="44624"/>
            <a:ext cx="3679304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06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340768"/>
            <a:ext cx="26642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Виды расходов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2492896"/>
            <a:ext cx="87129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Запрашивайте </a:t>
            </a:r>
            <a:r>
              <a:rPr lang="ru-RU" altLang="ru-RU" sz="16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счета у поставщиков и из них переписывайте наименования товаров или услуг! </a:t>
            </a:r>
          </a:p>
        </p:txBody>
      </p:sp>
      <p:sp>
        <p:nvSpPr>
          <p:cNvPr id="4" name="Стрелка вправо 3"/>
          <p:cNvSpPr/>
          <p:nvPr/>
        </p:nvSpPr>
        <p:spPr>
          <a:xfrm>
            <a:off x="3131840" y="1335460"/>
            <a:ext cx="978408" cy="484632"/>
          </a:xfrm>
          <a:prstGeom prst="rightArrow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427984" y="1196752"/>
            <a:ext cx="47314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Наименования статей затрат </a:t>
            </a:r>
            <a:endParaRPr lang="ru-RU" altLang="ru-RU" b="1" dirty="0" smtClean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 </a:t>
            </a:r>
            <a:r>
              <a:rPr lang="ru-RU" altLang="ru-RU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счет средств </a:t>
            </a:r>
            <a:r>
              <a:rPr lang="ru-RU" altLang="ru-RU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гранта</a:t>
            </a:r>
            <a:endParaRPr lang="ru-RU" altLang="ru-RU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/>
          <a:srcRect l="23620" t="33901" r="23180" b="23400"/>
          <a:stretch/>
        </p:blipFill>
        <p:spPr>
          <a:xfrm>
            <a:off x="120104" y="3775312"/>
            <a:ext cx="3875832" cy="227517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/>
          <a:srcRect l="25169" t="43572" r="24254" b="38997"/>
          <a:stretch/>
        </p:blipFill>
        <p:spPr>
          <a:xfrm>
            <a:off x="4427984" y="3510103"/>
            <a:ext cx="4392488" cy="1152127"/>
          </a:xfrm>
          <a:prstGeom prst="rect">
            <a:avLst/>
          </a:prstGeom>
        </p:spPr>
      </p:pic>
      <p:sp>
        <p:nvSpPr>
          <p:cNvPr id="11" name="Овал 10"/>
          <p:cNvSpPr/>
          <p:nvPr/>
        </p:nvSpPr>
        <p:spPr>
          <a:xfrm>
            <a:off x="6084168" y="4077072"/>
            <a:ext cx="1656184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467544" y="4662230"/>
            <a:ext cx="1512168" cy="57470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860032" y="5589240"/>
            <a:ext cx="4104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 ОБОБЩАЙТЕ И НЕ КОНКРЕТИЗИРУЙТЕ!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Нужна золотая середина!</a:t>
            </a:r>
            <a:endParaRPr lang="ru-RU" altLang="ru-RU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Стрелка вверх 16"/>
          <p:cNvSpPr/>
          <p:nvPr/>
        </p:nvSpPr>
        <p:spPr>
          <a:xfrm>
            <a:off x="6715076" y="4673951"/>
            <a:ext cx="394368" cy="772016"/>
          </a:xfrm>
          <a:prstGeom prst="upArrow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F0"/>
              </a:solidFill>
            </a:endParaRPr>
          </a:p>
        </p:txBody>
      </p:sp>
      <p:pic>
        <p:nvPicPr>
          <p:cNvPr id="6" name="Рисунок 5" descr="Bestand:Icons8 flat checkmark.svg - Wikipedia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876341"/>
            <a:ext cx="958046" cy="958046"/>
          </a:xfrm>
          <a:prstGeom prst="rect">
            <a:avLst/>
          </a:prstGeom>
        </p:spPr>
      </p:pic>
      <p:pic>
        <p:nvPicPr>
          <p:cNvPr id="7" name="Рисунок 6" descr="File:Flag of the Kingdom of Kongo.svg - Wikimedia Commons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581" y="3090981"/>
            <a:ext cx="870671" cy="580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5441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3528" y="980728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ПРИМЕР!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Наименования </a:t>
            </a:r>
            <a:r>
              <a:rPr lang="ru-RU" altLang="ru-RU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статей </a:t>
            </a:r>
            <a:r>
              <a:rPr lang="ru-RU" altLang="ru-RU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затрат за </a:t>
            </a:r>
            <a:r>
              <a:rPr lang="ru-RU" altLang="ru-RU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счет средств </a:t>
            </a:r>
            <a:r>
              <a:rPr lang="ru-RU" altLang="ru-RU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гранта</a:t>
            </a:r>
            <a:endParaRPr lang="ru-RU" altLang="ru-RU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2" name="Рисунок 11" descr="Bestand:Icons8 flat checkmark.svg - Wikipedia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275156"/>
            <a:ext cx="958046" cy="958046"/>
          </a:xfrm>
          <a:prstGeom prst="rect">
            <a:avLst/>
          </a:prstGeom>
        </p:spPr>
      </p:pic>
      <p:pic>
        <p:nvPicPr>
          <p:cNvPr id="15" name="Рисунок 14" descr="Bestand:Icons8 flat checkmark.svg - Wikipedia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869160"/>
            <a:ext cx="958046" cy="95804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/>
          <a:srcRect l="30191" t="23400" r="29414" b="18199"/>
          <a:stretch/>
        </p:blipFill>
        <p:spPr>
          <a:xfrm>
            <a:off x="1475656" y="1574240"/>
            <a:ext cx="6480720" cy="5249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2947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980728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ПРИМЕР!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Наименования </a:t>
            </a:r>
            <a:r>
              <a:rPr lang="ru-RU" altLang="ru-RU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статей </a:t>
            </a:r>
            <a:r>
              <a:rPr lang="ru-RU" altLang="ru-RU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затрат за </a:t>
            </a:r>
            <a:r>
              <a:rPr lang="ru-RU" altLang="ru-RU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счет средств </a:t>
            </a:r>
            <a:r>
              <a:rPr lang="ru-RU" altLang="ru-RU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гранта</a:t>
            </a:r>
            <a:endParaRPr lang="ru-RU" altLang="ru-RU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Рисунок 2" descr="Bestand:Icons8 flat checkmark.svg - Wikipedia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07" y="3501008"/>
            <a:ext cx="958046" cy="95804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30313" t="26200" r="29132" b="11501"/>
          <a:stretch/>
        </p:blipFill>
        <p:spPr>
          <a:xfrm>
            <a:off x="1535932" y="1556792"/>
            <a:ext cx="6000127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1445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22225" y="1556792"/>
            <a:ext cx="8570255" cy="4320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Заявители на получение гранта: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ФИЗИЧЕСКИЕ ЛИЦА </a:t>
            </a:r>
            <a:br>
              <a:rPr lang="ru-RU" sz="20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verdana"/>
              </a:rPr>
              <a:t>в </a:t>
            </a:r>
            <a:r>
              <a:rPr lang="ru-RU" sz="2000" dirty="0">
                <a:solidFill>
                  <a:srgbClr val="002060"/>
                </a:solidFill>
                <a:latin typeface="verdana"/>
              </a:rPr>
              <a:t>возрасте до 35 лет (включительно)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ru-RU" sz="2000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САМОЗАНЯТЫЕ ГРАЖДАНЕ </a:t>
            </a:r>
            <a:br>
              <a:rPr lang="ru-RU" sz="20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verdana"/>
              </a:rPr>
              <a:t>в </a:t>
            </a:r>
            <a:r>
              <a:rPr lang="ru-RU" sz="2000" dirty="0">
                <a:solidFill>
                  <a:srgbClr val="002060"/>
                </a:solidFill>
                <a:latin typeface="verdana"/>
              </a:rPr>
              <a:t>возрасте до 35 лет (включительно)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ru-RU" sz="2000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ИНДИВИДУАЛЬНЫЕ ПРЕДПРИНИМАТЕЛИ </a:t>
            </a:r>
            <a:br>
              <a:rPr lang="ru-RU" sz="20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verdana"/>
              </a:rPr>
              <a:t>в </a:t>
            </a:r>
            <a:r>
              <a:rPr lang="ru-RU" sz="2000" dirty="0">
                <a:solidFill>
                  <a:srgbClr val="002060"/>
                </a:solidFill>
                <a:latin typeface="verdana"/>
              </a:rPr>
              <a:t>возрасте до 35 лет (включительно)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ru-RU" sz="2000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ЮРИДИЧЕСКИЕ </a:t>
            </a:r>
            <a:r>
              <a:rPr lang="ru-RU" sz="20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ЛИЦА </a:t>
            </a:r>
            <a:endParaRPr lang="ru-RU" sz="2000" b="1" dirty="0" smtClean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</a:t>
            </a:r>
            <a:r>
              <a:rPr lang="ru-RU" sz="2000" dirty="0" smtClean="0">
                <a:solidFill>
                  <a:srgbClr val="002060"/>
                </a:solidFill>
                <a:latin typeface="verdana"/>
              </a:rPr>
              <a:t>(</a:t>
            </a:r>
            <a:r>
              <a:rPr lang="ru-RU" sz="2000" dirty="0">
                <a:solidFill>
                  <a:srgbClr val="002060"/>
                </a:solidFill>
                <a:latin typeface="verdana"/>
              </a:rPr>
              <a:t>если один из учредителей до 35 лет включительно).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088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980728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ПРИМЕР!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Наименования </a:t>
            </a:r>
            <a:r>
              <a:rPr lang="ru-RU" altLang="ru-RU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статей </a:t>
            </a:r>
            <a:r>
              <a:rPr lang="ru-RU" altLang="ru-RU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затрат за </a:t>
            </a:r>
            <a:r>
              <a:rPr lang="ru-RU" altLang="ru-RU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счет средств </a:t>
            </a:r>
            <a:r>
              <a:rPr lang="ru-RU" altLang="ru-RU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гранта</a:t>
            </a:r>
            <a:endParaRPr lang="ru-RU" altLang="ru-RU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Рисунок 2" descr="Bestand:Icons8 flat checkmark.svg - Wikipedia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16832"/>
            <a:ext cx="958046" cy="958046"/>
          </a:xfrm>
          <a:prstGeom prst="rect">
            <a:avLst/>
          </a:prstGeom>
        </p:spPr>
      </p:pic>
      <p:pic>
        <p:nvPicPr>
          <p:cNvPr id="4" name="Рисунок 3" descr="Bestand:Icons8 flat checkmark.svg - Wikipedia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56" y="5661248"/>
            <a:ext cx="958046" cy="95804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30313" t="29000" r="27951" b="13601"/>
          <a:stretch/>
        </p:blipFill>
        <p:spPr>
          <a:xfrm>
            <a:off x="1259632" y="1626315"/>
            <a:ext cx="6552728" cy="5069091"/>
          </a:xfrm>
          <a:prstGeom prst="rect">
            <a:avLst/>
          </a:prstGeom>
        </p:spPr>
      </p:pic>
      <p:pic>
        <p:nvPicPr>
          <p:cNvPr id="7" name="Рисунок 6" descr="Bestand:Icons8 flat checkmark.svg - Wikipedia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924434"/>
            <a:ext cx="958046" cy="958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3502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8322" y="1340769"/>
            <a:ext cx="860415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Отчет</a:t>
            </a:r>
            <a:r>
              <a:rPr lang="ru-RU" altLang="ru-RU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6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 осуществлении расходов предоставляется с приложением документов, подтверждающих целевое использование средств гранта в рамках реализации бизнес-проекта </a:t>
            </a:r>
            <a:r>
              <a:rPr lang="ru-RU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ru-RU" sz="16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копии</a:t>
            </a:r>
            <a:r>
              <a:rPr lang="ru-RU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заверенные подписью и печатью (при наличии), </a:t>
            </a:r>
            <a:r>
              <a:rPr lang="ru-RU" sz="16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 </a:t>
            </a:r>
            <a:r>
              <a:rPr lang="ru-RU" sz="16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оригиналы </a:t>
            </a:r>
            <a:r>
              <a:rPr lang="ru-RU" sz="16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всех документов </a:t>
            </a:r>
            <a:r>
              <a:rPr lang="ru-RU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для сверки)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</a:t>
            </a:r>
            <a:r>
              <a:rPr lang="ru-RU" altLang="ru-RU" b="1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altLang="ru-RU" b="1" dirty="0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ru-RU" altLang="ru-RU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Подтверждающие документы</a:t>
            </a:r>
            <a:r>
              <a:rPr lang="en-US" altLang="ru-RU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ru-RU" sz="14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ru-RU" altLang="ru-RU" sz="14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должны быть все):</a:t>
            </a:r>
            <a:endParaRPr lang="ru-RU" altLang="ru-RU" sz="14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1600" dirty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1600" dirty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1726" y="3573017"/>
            <a:ext cx="6682762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altLang="ru-RU" sz="16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Договор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endParaRPr lang="ru-RU" altLang="ru-RU" sz="8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Счет </a:t>
            </a:r>
            <a:r>
              <a:rPr lang="ru-RU" sz="16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</a:t>
            </a:r>
            <a:r>
              <a:rPr lang="ru-RU" sz="16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оплату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endParaRPr lang="ru-RU" sz="8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Товарная накладная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endParaRPr lang="ru-RU" altLang="ru-RU" sz="800" b="1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altLang="ru-RU" sz="16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Счет-фактура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endParaRPr lang="ru-RU" altLang="ru-RU" sz="800" b="1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altLang="ru-RU" sz="16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Акт приема - передачи или акт выполненных работ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endParaRPr lang="ru-RU" altLang="ru-RU" sz="800" b="1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altLang="ru-RU" sz="16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Платежное </a:t>
            </a:r>
            <a:r>
              <a:rPr lang="ru-RU" altLang="ru-RU" sz="16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поручение</a:t>
            </a:r>
            <a:endParaRPr lang="ru-RU" sz="16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65" y="3212976"/>
            <a:ext cx="1993404" cy="230902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88322" y="5758231"/>
            <a:ext cx="8676166" cy="977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endParaRPr lang="ru-RU" sz="800" b="1" spc="-20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ctr">
              <a:lnSpc>
                <a:spcPct val="115000"/>
              </a:lnSpc>
              <a:spcAft>
                <a:spcPts val="0"/>
              </a:spcAft>
            </a:pPr>
            <a:r>
              <a:rPr lang="ru-RU" sz="1400" b="1" spc="-2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Затраты</a:t>
            </a:r>
            <a:r>
              <a:rPr lang="ru-RU" sz="1400" b="1" spc="-2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, осуществляемые в рамках реализации бизнес-проекта должны производиться с расчетного счета в безналичном </a:t>
            </a:r>
            <a:r>
              <a:rPr lang="ru-RU" sz="1400" b="1" spc="-2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порядке</a:t>
            </a:r>
          </a:p>
          <a:p>
            <a:pPr indent="450215" algn="ctr">
              <a:lnSpc>
                <a:spcPct val="115000"/>
              </a:lnSpc>
              <a:spcAft>
                <a:spcPts val="0"/>
              </a:spcAft>
            </a:pPr>
            <a:r>
              <a:rPr lang="ru-RU" sz="1400" spc="-2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(для ООО  - только с казначейского счета, без предоплаты) </a:t>
            </a:r>
            <a:endParaRPr lang="ru-RU" sz="14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49474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79512" y="1659576"/>
            <a:ext cx="8665994" cy="5153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Группы в </a:t>
            </a:r>
            <a:r>
              <a:rPr lang="ru-RU" altLang="ru-RU" sz="2400" b="1" dirty="0" err="1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соц</a:t>
            </a:r>
            <a:r>
              <a:rPr lang="ru-RU" altLang="ru-RU" sz="24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сетях: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2400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 err="1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ТвойГрант</a:t>
            </a:r>
            <a:r>
              <a:rPr lang="ru-RU" altLang="ru-RU" sz="24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Севастополь </a:t>
            </a:r>
            <a:r>
              <a:rPr lang="en-US" altLang="ru-RU" sz="24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(Viber)</a:t>
            </a:r>
            <a:endParaRPr lang="ru-RU" altLang="ru-RU" sz="2400" b="1" dirty="0" smtClean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2400" dirty="0" smtClean="0">
              <a:solidFill>
                <a:srgbClr val="1155C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2400" b="1" dirty="0" smtClean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2400" b="1" dirty="0" smtClean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ru-RU" sz="2400" b="1" dirty="0" smtClean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2400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Легкий СТАРТ! – Севастополь </a:t>
            </a:r>
            <a:r>
              <a:rPr lang="en-US" sz="2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en-US" sz="2400" b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VK</a:t>
            </a:r>
            <a:r>
              <a:rPr lang="en-US" sz="2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</a:t>
            </a:r>
            <a:endParaRPr lang="ru-RU" sz="2400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ru-RU" sz="2400" b="1" dirty="0" smtClean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ru-RU" sz="16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https://vk.com/club181677919</a:t>
            </a:r>
            <a:endParaRPr lang="ru-RU" altLang="ru-RU" sz="1600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ru-RU" sz="2400" b="1" dirty="0" smtClean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ru-RU" sz="2400" b="1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2400" b="1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>
                <a:solidFill>
                  <a:srgbClr val="0070C0"/>
                </a:solidFill>
                <a:latin typeface="Arial" panose="020B0604020202020204" pitchFamily="34" charset="0"/>
              </a:rPr>
              <a:t/>
            </a:r>
            <a:br>
              <a:rPr lang="ru-RU" altLang="ru-RU" sz="2400" b="1" dirty="0">
                <a:solidFill>
                  <a:srgbClr val="0070C0"/>
                </a:solidFill>
                <a:latin typeface="Arial" panose="020B0604020202020204" pitchFamily="34" charset="0"/>
              </a:rPr>
            </a:br>
            <a:r>
              <a:rPr lang="ru-RU" altLang="ru-RU" sz="2400" b="1" dirty="0">
                <a:solidFill>
                  <a:srgbClr val="0070C0"/>
                </a:solidFill>
                <a:latin typeface="Arial" panose="020B0604020202020204" pitchFamily="34" charset="0"/>
              </a:rPr>
              <a:t/>
            </a:r>
            <a:br>
              <a:rPr lang="ru-RU" altLang="ru-RU" sz="2400" b="1" dirty="0">
                <a:solidFill>
                  <a:srgbClr val="0070C0"/>
                </a:solidFill>
                <a:latin typeface="Arial" panose="020B0604020202020204" pitchFamily="34" charset="0"/>
              </a:rPr>
            </a:br>
            <a:endParaRPr lang="ru-RU" altLang="ru-RU" sz="2400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2200" y="4378263"/>
            <a:ext cx="2473305" cy="247330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916832"/>
            <a:ext cx="2563895" cy="256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74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060848"/>
            <a:ext cx="8208912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Задать вопросы можно по телефонам:</a:t>
            </a:r>
          </a:p>
          <a:p>
            <a:pPr algn="ctr"/>
            <a:endParaRPr lang="ru-RU" b="1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ru-RU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8692) </a:t>
            </a:r>
            <a:r>
              <a:rPr lang="ru-RU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54-18-44</a:t>
            </a:r>
            <a:endParaRPr lang="ru-RU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ru-RU" dirty="0">
              <a:solidFill>
                <a:srgbClr val="323232"/>
              </a:solidFill>
              <a:latin typeface="-apple-system"/>
            </a:endParaRPr>
          </a:p>
          <a:p>
            <a:endParaRPr lang="ru-RU" dirty="0" smtClean="0">
              <a:solidFill>
                <a:srgbClr val="323232"/>
              </a:solidFill>
              <a:latin typeface="-apple-system"/>
            </a:endParaRP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-apple-system"/>
              </a:rPr>
              <a:t>     Адрес </a:t>
            </a:r>
            <a:r>
              <a:rPr lang="ru-RU" dirty="0">
                <a:solidFill>
                  <a:srgbClr val="002060"/>
                </a:solidFill>
                <a:latin typeface="-apple-system"/>
              </a:rPr>
              <a:t>Департамента экономического развития города Севастополя: </a:t>
            </a:r>
            <a:endParaRPr lang="ru-RU" dirty="0" smtClean="0">
              <a:solidFill>
                <a:srgbClr val="002060"/>
              </a:solidFill>
              <a:latin typeface="-apple-system"/>
            </a:endParaRPr>
          </a:p>
          <a:p>
            <a:pPr algn="ctr"/>
            <a:endParaRPr lang="ru-RU" dirty="0">
              <a:solidFill>
                <a:srgbClr val="002060"/>
              </a:solidFill>
              <a:latin typeface="-apple-system"/>
            </a:endParaRP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-apple-system"/>
              </a:rPr>
              <a:t>	ул</a:t>
            </a:r>
            <a:r>
              <a:rPr lang="ru-RU" dirty="0">
                <a:solidFill>
                  <a:srgbClr val="002060"/>
                </a:solidFill>
                <a:latin typeface="-apple-system"/>
              </a:rPr>
              <a:t>. Большая Морская, 1, г. Севастополь, 299011, </a:t>
            </a:r>
            <a:endParaRPr lang="ru-RU" dirty="0" smtClean="0">
              <a:solidFill>
                <a:srgbClr val="002060"/>
              </a:solidFill>
              <a:latin typeface="-apple-system"/>
            </a:endParaRPr>
          </a:p>
          <a:p>
            <a:pPr algn="ctr"/>
            <a:r>
              <a:rPr lang="ru-RU" dirty="0">
                <a:solidFill>
                  <a:srgbClr val="002060"/>
                </a:solidFill>
                <a:latin typeface="-apple-system"/>
              </a:rPr>
              <a:t>	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-apple-system"/>
              </a:rPr>
              <a:t>	e-</a:t>
            </a:r>
            <a:r>
              <a:rPr lang="ru-RU" dirty="0" err="1" smtClean="0">
                <a:solidFill>
                  <a:srgbClr val="002060"/>
                </a:solidFill>
                <a:latin typeface="-apple-system"/>
              </a:rPr>
              <a:t>mail</a:t>
            </a:r>
            <a:r>
              <a:rPr lang="ru-RU" dirty="0">
                <a:solidFill>
                  <a:srgbClr val="002060"/>
                </a:solidFill>
                <a:latin typeface="-apple-system"/>
              </a:rPr>
              <a:t>:</a:t>
            </a:r>
            <a:r>
              <a:rPr lang="ru-RU" dirty="0">
                <a:solidFill>
                  <a:srgbClr val="323232"/>
                </a:solidFill>
                <a:latin typeface="-apple-system"/>
              </a:rPr>
              <a:t> </a:t>
            </a:r>
            <a:r>
              <a:rPr lang="ru-RU" dirty="0" smtClean="0">
                <a:solidFill>
                  <a:srgbClr val="004C8F"/>
                </a:solidFill>
                <a:latin typeface="-apple-system"/>
                <a:hlinkClick r:id="rId2"/>
              </a:rPr>
              <a:t>depeconomy@sev.gov.ru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90552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547664" y="2564904"/>
            <a:ext cx="5976664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Вопросы и ответы!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2400" b="1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>
                <a:solidFill>
                  <a:srgbClr val="0070C0"/>
                </a:solidFill>
                <a:latin typeface="Arial" panose="020B0604020202020204" pitchFamily="34" charset="0"/>
              </a:rPr>
              <a:t/>
            </a:r>
            <a:br>
              <a:rPr lang="ru-RU" altLang="ru-RU" sz="2400" b="1" dirty="0">
                <a:solidFill>
                  <a:srgbClr val="0070C0"/>
                </a:solidFill>
                <a:latin typeface="Arial" panose="020B0604020202020204" pitchFamily="34" charset="0"/>
              </a:rPr>
            </a:br>
            <a:endParaRPr lang="ru-RU" altLang="ru-RU" sz="2400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48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3528" y="1916832"/>
            <a:ext cx="8388747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Максимальная сумма гранта</a:t>
            </a:r>
            <a:r>
              <a:rPr lang="ru-RU" sz="24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endParaRPr lang="ru-RU" sz="900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ru-RU" sz="17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для </a:t>
            </a:r>
            <a:r>
              <a:rPr lang="ru-RU" sz="17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индивидуальных предпринимателей</a:t>
            </a:r>
            <a:r>
              <a:rPr lang="ru-RU" sz="17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sz="17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юридических лиц</a:t>
            </a:r>
            <a:r>
              <a:rPr lang="ru-RU" sz="17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физических лиц, планирующих зарегистрироваться в качестве индивидуального предпринимателя или юридического </a:t>
            </a:r>
            <a:r>
              <a:rPr lang="ru-RU" sz="17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лица, не должна </a:t>
            </a:r>
            <a:r>
              <a:rPr lang="ru-RU" sz="17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превышать </a:t>
            </a:r>
            <a:r>
              <a:rPr lang="ru-RU" sz="2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300 тысяч руб. </a:t>
            </a:r>
            <a:endParaRPr lang="en-US" sz="2400" b="1" dirty="0" smtClean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ru-RU" sz="1400" b="1" dirty="0" smtClean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ru-RU" sz="1400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sz="1400" b="1" dirty="0" smtClean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ru-RU" sz="17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для </a:t>
            </a:r>
            <a:r>
              <a:rPr lang="ru-RU" sz="17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самозанятых граждан </a:t>
            </a:r>
            <a:r>
              <a:rPr lang="ru-RU" sz="17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 физических лиц, планирующих зарегистрироваться в качестве самозанятого гражданина, </a:t>
            </a:r>
            <a:br>
              <a:rPr lang="ru-RU" sz="17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7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 должна превышать </a:t>
            </a:r>
            <a:r>
              <a:rPr lang="ru-RU" sz="2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100 тысяч руб. </a:t>
            </a:r>
          </a:p>
        </p:txBody>
      </p:sp>
    </p:spTree>
    <p:extLst>
      <p:ext uri="{BB962C8B-B14F-4D97-AF65-F5344CB8AC3E}">
        <p14:creationId xmlns:p14="http://schemas.microsoft.com/office/powerpoint/2010/main" val="2977725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4725144"/>
            <a:ext cx="2088232" cy="2088232"/>
          </a:xfrm>
          <a:prstGeom prst="rect">
            <a:avLst/>
          </a:prstGeom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79512" y="1333800"/>
            <a:ext cx="8784976" cy="4801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Прием </a:t>
            </a:r>
            <a:r>
              <a:rPr lang="ru-RU" sz="2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конкурсных заявок </a:t>
            </a:r>
            <a:endParaRPr lang="ru-RU" sz="2400" b="1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ru-RU" sz="24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будет </a:t>
            </a:r>
            <a:r>
              <a:rPr lang="ru-RU" sz="24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проходить </a:t>
            </a:r>
            <a:endParaRPr lang="ru-RU" sz="2400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 </a:t>
            </a:r>
            <a:r>
              <a:rPr lang="ru-RU" sz="2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9:00 27 июня до 18:00 11 августа 2022 года </a:t>
            </a:r>
            <a:r>
              <a:rPr lang="ru-RU" sz="24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(включительно</a:t>
            </a:r>
            <a:r>
              <a:rPr lang="ru-RU" sz="24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endParaRPr lang="ru-RU" sz="24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dirty="0"/>
          </a:p>
          <a:p>
            <a:pPr algn="just"/>
            <a:r>
              <a:rPr lang="ru-RU" sz="2000" b="1" dirty="0">
                <a:solidFill>
                  <a:srgbClr val="002060"/>
                </a:solidFill>
                <a:latin typeface="verdana"/>
              </a:rPr>
              <a:t>Конкурсные заявки принимаются </a:t>
            </a:r>
            <a:r>
              <a:rPr lang="ru-RU" sz="2000" b="1" u="sng" dirty="0">
                <a:solidFill>
                  <a:srgbClr val="002060"/>
                </a:solidFill>
                <a:latin typeface="verdana"/>
              </a:rPr>
              <a:t>только</a:t>
            </a:r>
            <a:r>
              <a:rPr lang="ru-RU" sz="2000" b="1" dirty="0">
                <a:solidFill>
                  <a:srgbClr val="002060"/>
                </a:solidFill>
                <a:latin typeface="verdana"/>
              </a:rPr>
              <a:t> в электронном виде </a:t>
            </a:r>
            <a:r>
              <a:rPr lang="ru-RU" sz="2000" dirty="0">
                <a:solidFill>
                  <a:srgbClr val="002060"/>
                </a:solidFill>
                <a:latin typeface="verdana"/>
              </a:rPr>
              <a:t>через личный кабинет на Региональном портале государственной поддержки предпринимательства города Севастополя в электронном виде. </a:t>
            </a:r>
            <a:endParaRPr lang="ru-RU" altLang="ru-RU" sz="2000" dirty="0" smtClean="0">
              <a:solidFill>
                <a:srgbClr val="002060"/>
              </a:solidFill>
              <a:latin typeface="verdana"/>
            </a:endParaRPr>
          </a:p>
          <a:p>
            <a:pPr algn="just"/>
            <a:endParaRPr lang="en-US" altLang="ru-RU" sz="2000" dirty="0" smtClean="0">
              <a:solidFill>
                <a:srgbClr val="002060"/>
              </a:solidFill>
              <a:latin typeface="verdana"/>
              <a:ea typeface="Verdana" panose="020B0604030504040204" pitchFamily="34" charset="0"/>
              <a:cs typeface="Verdana" panose="020B0604030504040204" pitchFamily="34" charset="0"/>
              <a:hlinkClick r:id="rId3"/>
            </a:endParaRPr>
          </a:p>
          <a:p>
            <a:pPr algn="just"/>
            <a:endParaRPr lang="ru-RU" altLang="ru-RU" sz="2000" dirty="0">
              <a:solidFill>
                <a:srgbClr val="002060"/>
              </a:solidFill>
              <a:latin typeface="verdana"/>
              <a:ea typeface="Verdana" panose="020B0604030504040204" pitchFamily="34" charset="0"/>
              <a:cs typeface="Verdana" panose="020B0604030504040204" pitchFamily="34" charset="0"/>
              <a:hlinkClick r:id="rId3"/>
            </a:endParaRPr>
          </a:p>
          <a:p>
            <a:r>
              <a:rPr lang="en-US" altLang="ru-RU" b="1" dirty="0" smtClean="0">
                <a:solidFill>
                  <a:srgbClr val="1155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https</a:t>
            </a:r>
            <a:r>
              <a:rPr lang="en-US" altLang="ru-RU" b="1" dirty="0">
                <a:solidFill>
                  <a:srgbClr val="1155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://</a:t>
            </a:r>
            <a:r>
              <a:rPr lang="en-US" altLang="ru-RU" b="1" dirty="0" smtClean="0">
                <a:solidFill>
                  <a:srgbClr val="1155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grant.sev.gov.ru/services/grants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1305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6113" t="19681" r="27274" b="7300"/>
          <a:stretch/>
        </p:blipFill>
        <p:spPr>
          <a:xfrm>
            <a:off x="2195736" y="1324689"/>
            <a:ext cx="6948264" cy="5328592"/>
          </a:xfrm>
          <a:prstGeom prst="rect">
            <a:avLst/>
          </a:prstGeom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 rot="10800000" flipV="1">
            <a:off x="107504" y="3687416"/>
            <a:ext cx="2088232" cy="923330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 smtClean="0">
                <a:ln w="0"/>
                <a:solidFill>
                  <a:srgbClr val="002060"/>
                </a:solidFill>
                <a:latin typeface="Arial" panose="020B0604020202020204" pitchFamily="34" charset="0"/>
              </a:rPr>
              <a:t>подать заявление/</a:t>
            </a:r>
            <a:br>
              <a:rPr lang="ru-RU" altLang="ru-RU" b="1" dirty="0" smtClean="0">
                <a:ln w="0"/>
                <a:solidFill>
                  <a:srgbClr val="002060"/>
                </a:solidFill>
                <a:latin typeface="Arial" panose="020B0604020202020204" pitchFamily="34" charset="0"/>
              </a:rPr>
            </a:br>
            <a:r>
              <a:rPr lang="ru-RU" altLang="ru-RU" b="1" dirty="0" smtClean="0">
                <a:ln w="0"/>
                <a:solidFill>
                  <a:srgbClr val="002060"/>
                </a:solidFill>
                <a:latin typeface="Arial" panose="020B0604020202020204" pitchFamily="34" charset="0"/>
              </a:rPr>
              <a:t>уведомление</a:t>
            </a:r>
            <a:endParaRPr kumimoji="0" lang="ru-RU" altLang="ru-RU" b="1" i="0" u="none" strike="noStrike" normalizeH="0" baseline="0" dirty="0" smtClean="0">
              <a:ln w="0"/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1166829" y="4622467"/>
            <a:ext cx="1295388" cy="151216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-109276" y="1052736"/>
            <a:ext cx="60486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ru-RU" b="1" dirty="0">
                <a:solidFill>
                  <a:srgbClr val="1155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https://grant.sev.gov.ru/services/grants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616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31381"/>
          <a:stretch/>
        </p:blipFill>
        <p:spPr>
          <a:xfrm>
            <a:off x="201128" y="1739654"/>
            <a:ext cx="8638927" cy="381816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-109276" y="1052736"/>
            <a:ext cx="60486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ru-RU" b="1" dirty="0">
                <a:solidFill>
                  <a:srgbClr val="1155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https://grant.sev.gov.ru/services/grants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4941168"/>
            <a:ext cx="1872208" cy="1872208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4354869" y="3573015"/>
            <a:ext cx="4468836" cy="93610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5682457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052736"/>
            <a:ext cx="8784976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ОБЩИЕ </a:t>
            </a:r>
            <a:r>
              <a:rPr lang="ru-RU" sz="2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ТРЕБОВАНИЯ К ЗАЯВИТЕЛЯМ НА ДАТУ ПОДАЧИ </a:t>
            </a:r>
            <a:r>
              <a:rPr lang="ru-RU" sz="24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КОНКУРСНОЙ </a:t>
            </a:r>
            <a:r>
              <a:rPr lang="ru-RU" sz="2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ЗАЯВКИ: </a:t>
            </a:r>
          </a:p>
          <a:p>
            <a:endParaRPr lang="ru-RU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 </a:t>
            </a:r>
            <a:r>
              <a:rPr lang="ru-RU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Отсутствие </a:t>
            </a:r>
            <a:r>
              <a:rPr lang="ru-RU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неисполненной</a:t>
            </a:r>
            <a:r>
              <a:rPr lang="ru-RU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обязанности </a:t>
            </a:r>
            <a:r>
              <a:rPr lang="ru-RU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 уплате </a:t>
            </a:r>
            <a:r>
              <a:rPr lang="ru-RU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налогов, сборов, страховых взносов, пеней, штрафов, процентов, подлежащих уплате в соответствии с законодательством Российской Федерации </a:t>
            </a:r>
            <a:r>
              <a:rPr lang="ru-RU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 </a:t>
            </a:r>
            <a:r>
              <a:rPr lang="ru-RU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налогах и </a:t>
            </a:r>
            <a:r>
              <a:rPr lang="ru-RU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сборах</a:t>
            </a:r>
            <a:endParaRPr lang="ru-RU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ru-RU" sz="9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Проверить </a:t>
            </a:r>
            <a:r>
              <a:rPr lang="ru-RU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сведения о задолженности можно в личном кабинете </a:t>
            </a:r>
            <a:r>
              <a:rPr lang="ru-RU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</a:t>
            </a:r>
            <a:r>
              <a:rPr lang="ru-RU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сайте ФНС: </a:t>
            </a:r>
            <a:r>
              <a:rPr lang="ru-RU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https://www.nalog.ru</a:t>
            </a:r>
            <a:r>
              <a:rPr lang="ru-RU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/</a:t>
            </a:r>
            <a:endParaRPr lang="ru-RU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ru-RU" sz="9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ru-RU" sz="9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ru-RU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 </a:t>
            </a:r>
            <a:r>
              <a:rPr lang="ru-RU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Отсутствие сведений </a:t>
            </a:r>
            <a:r>
              <a:rPr lang="ru-RU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 </a:t>
            </a:r>
            <a:r>
              <a:rPr lang="ru-RU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дисквалифицированных</a:t>
            </a:r>
            <a:r>
              <a:rPr lang="ru-RU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</a:t>
            </a:r>
            <a:r>
              <a:rPr lang="ru-RU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реестре дисквалифицированных </a:t>
            </a:r>
            <a:r>
              <a:rPr lang="ru-RU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лиц</a:t>
            </a:r>
          </a:p>
          <a:p>
            <a:pPr algn="just"/>
            <a:endParaRPr lang="ru-RU" sz="9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Проверить </a:t>
            </a:r>
            <a:r>
              <a:rPr lang="ru-RU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сведения в реестре дисквалифицированных лиц можно </a:t>
            </a:r>
            <a:r>
              <a:rPr lang="ru-RU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</a:t>
            </a:r>
            <a:r>
              <a:rPr lang="ru-RU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сайте ФНС: </a:t>
            </a:r>
            <a:r>
              <a:rPr lang="ru-RU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https://</a:t>
            </a:r>
            <a:r>
              <a:rPr lang="ru-RU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service.nalog.ru/disqualified.do</a:t>
            </a:r>
            <a:endParaRPr lang="ru-RU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0708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772816"/>
            <a:ext cx="8856984" cy="315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9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ru-RU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3. </a:t>
            </a:r>
            <a:r>
              <a:rPr lang="ru-RU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 </a:t>
            </a:r>
            <a:r>
              <a:rPr lang="ru-RU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должны получать </a:t>
            </a:r>
            <a:r>
              <a:rPr lang="ru-RU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средства из бюджета города </a:t>
            </a:r>
            <a:r>
              <a:rPr lang="ru-RU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Севастополя </a:t>
            </a:r>
            <a:br>
              <a:rPr lang="ru-RU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</a:t>
            </a:r>
            <a:r>
              <a:rPr lang="ru-RU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основании нормативных правовых актов города Севастополя </a:t>
            </a:r>
            <a:r>
              <a:rPr lang="ru-RU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</a:t>
            </a:r>
            <a:r>
              <a:rPr lang="ru-RU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цели, установленные </a:t>
            </a:r>
            <a:r>
              <a:rPr lang="ru-RU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Порядком</a:t>
            </a:r>
          </a:p>
          <a:p>
            <a:endParaRPr lang="ru-RU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ru-RU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ВАЖНО! </a:t>
            </a:r>
            <a:r>
              <a:rPr lang="ru-RU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 может быть заявителем лицо, которое в </a:t>
            </a:r>
            <a:r>
              <a:rPr lang="ru-RU" sz="16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2019-2021 </a:t>
            </a:r>
            <a:r>
              <a:rPr lang="ru-RU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гг. </a:t>
            </a:r>
            <a:r>
              <a:rPr lang="ru-RU" sz="16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sz="16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6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уже </a:t>
            </a:r>
            <a:r>
              <a:rPr lang="ru-RU" sz="16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получало грант </a:t>
            </a:r>
            <a:r>
              <a:rPr lang="ru-RU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рамках Порядка предоставления грантовой поддержки молодежи города Севастополя для осуществления предпринимательской деятельности, утвержденного постановлением Правительства Севастополя </a:t>
            </a:r>
            <a:r>
              <a:rPr lang="ru-RU" sz="16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sz="16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 </a:t>
            </a:r>
            <a:r>
              <a:rPr lang="ru-RU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26.12.2018 № </a:t>
            </a:r>
            <a:r>
              <a:rPr lang="ru-RU" sz="16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962-ПП </a:t>
            </a:r>
            <a:endParaRPr lang="ru-RU" sz="16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10912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4904</TotalTime>
  <Words>1122</Words>
  <Application>Microsoft Office PowerPoint</Application>
  <PresentationFormat>Экран (4:3)</PresentationFormat>
  <Paragraphs>262</Paragraphs>
  <Slides>34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43" baseType="lpstr">
      <vt:lpstr>-apple-system</vt:lpstr>
      <vt:lpstr>Arial</vt:lpstr>
      <vt:lpstr>Calibri</vt:lpstr>
      <vt:lpstr>Roboto</vt:lpstr>
      <vt:lpstr>Times New Roman</vt:lpstr>
      <vt:lpstr>Verdana</vt:lpstr>
      <vt:lpstr>Verdana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Machiavelli</dc:creator>
  <cp:lastModifiedBy>Учетная запись Майкрософт</cp:lastModifiedBy>
  <cp:revision>398</cp:revision>
  <cp:lastPrinted>2020-10-06T14:27:08Z</cp:lastPrinted>
  <dcterms:created xsi:type="dcterms:W3CDTF">2017-12-07T14:15:33Z</dcterms:created>
  <dcterms:modified xsi:type="dcterms:W3CDTF">2022-07-22T06:35:04Z</dcterms:modified>
</cp:coreProperties>
</file>