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0" r:id="rId2"/>
  </p:sldMasterIdLst>
  <p:notesMasterIdLst>
    <p:notesMasterId r:id="rId9"/>
  </p:notesMasterIdLst>
  <p:sldIdLst>
    <p:sldId id="308" r:id="rId3"/>
    <p:sldId id="312" r:id="rId4"/>
    <p:sldId id="316" r:id="rId5"/>
    <p:sldId id="317" r:id="rId6"/>
    <p:sldId id="311" r:id="rId7"/>
    <p:sldId id="318" r:id="rId8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2" userDrawn="1">
          <p15:clr>
            <a:srgbClr val="A4A3A4"/>
          </p15:clr>
        </p15:guide>
        <p15:guide id="4" pos="1277" userDrawn="1">
          <p15:clr>
            <a:srgbClr val="A4A3A4"/>
          </p15:clr>
        </p15:guide>
        <p15:guide id="6" pos="234" userDrawn="1">
          <p15:clr>
            <a:srgbClr val="A4A3A4"/>
          </p15:clr>
        </p15:guide>
        <p15:guide id="7" orient="horz" pos="390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2BA"/>
    <a:srgbClr val="DA0000"/>
    <a:srgbClr val="FFC32E"/>
    <a:srgbClr val="334286"/>
    <a:srgbClr val="E1002B"/>
    <a:srgbClr val="FFD365"/>
    <a:srgbClr val="E1D473"/>
    <a:srgbClr val="A21630"/>
    <a:srgbClr val="FFA733"/>
    <a:srgbClr val="D000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03447BB-5D67-496B-8E87-E561075AD55C}" styleName="Темный стиль 1 —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6403" autoAdjust="0"/>
  </p:normalViewPr>
  <p:slideViewPr>
    <p:cSldViewPr snapToGrid="0" snapToObjects="1">
      <p:cViewPr varScale="1">
        <p:scale>
          <a:sx n="96" d="100"/>
          <a:sy n="96" d="100"/>
        </p:scale>
        <p:origin x="222" y="84"/>
      </p:cViewPr>
      <p:guideLst>
        <p:guide orient="horz" pos="142"/>
        <p:guide pos="1277"/>
        <p:guide pos="234"/>
        <p:guide orient="horz" pos="390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21D7A5-2B8D-4284-818A-D43F4D01A1F3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0A08F99-3DF5-4ACD-9ED5-8DDF4CF80ABA}">
      <dgm:prSet phldrT="[Текст]" custT="1"/>
      <dgm:spPr>
        <a:solidFill>
          <a:schemeClr val="bg1">
            <a:lumMod val="85000"/>
          </a:schemeClr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sz="1400" b="1" dirty="0">
              <a:solidFill>
                <a:srgbClr val="FF0000"/>
              </a:solidFill>
              <a:latin typeface="+mn-lt"/>
              <a:cs typeface="Times New Roman" panose="02020603050405020304" pitchFamily="18" charset="0"/>
            </a:rPr>
            <a:t>Здания и сооружения</a:t>
          </a:r>
        </a:p>
      </dgm:t>
    </dgm:pt>
    <dgm:pt modelId="{288CFE03-E21E-45AE-95B5-6E3BB4E656B9}" type="parTrans" cxnId="{0C4F50D0-1F3C-4A16-A059-ECCB0BE3ABA2}">
      <dgm:prSet/>
      <dgm:spPr/>
      <dgm:t>
        <a:bodyPr/>
        <a:lstStyle/>
        <a:p>
          <a:endParaRPr lang="ru-RU"/>
        </a:p>
      </dgm:t>
    </dgm:pt>
    <dgm:pt modelId="{2356A40C-F0CF-40D7-99FB-8FD9266AEFEF}" type="sibTrans" cxnId="{0C4F50D0-1F3C-4A16-A059-ECCB0BE3ABA2}">
      <dgm:prSet/>
      <dgm:spPr/>
      <dgm:t>
        <a:bodyPr/>
        <a:lstStyle/>
        <a:p>
          <a:endParaRPr lang="ru-RU"/>
        </a:p>
      </dgm:t>
    </dgm:pt>
    <dgm:pt modelId="{7426824D-5B33-49CD-B1A4-40FB5C9B4F6C}">
      <dgm:prSet phldrT="[Текст]" custT="1"/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pPr>
            <a:spcBef>
              <a:spcPct val="0"/>
            </a:spcBef>
          </a:pPr>
          <a:r>
            <a:rPr lang="ru-RU" sz="1300" b="1" dirty="0">
              <a:solidFill>
                <a:srgbClr val="0062BA"/>
              </a:solidFill>
              <a:latin typeface="+mn-lt"/>
              <a:cs typeface="Times New Roman" panose="02020603050405020304" pitchFamily="18" charset="0"/>
            </a:rPr>
            <a:t>Жилые здания и помещения</a:t>
          </a:r>
        </a:p>
      </dgm:t>
    </dgm:pt>
    <dgm:pt modelId="{33BE659F-9329-496F-8A70-466E29F602B6}" type="parTrans" cxnId="{4801D945-6CC3-4796-8646-3E06B17923E0}">
      <dgm:prSet/>
      <dgm:spPr/>
      <dgm:t>
        <a:bodyPr/>
        <a:lstStyle/>
        <a:p>
          <a:endParaRPr lang="ru-RU"/>
        </a:p>
      </dgm:t>
    </dgm:pt>
    <dgm:pt modelId="{2689BF52-772A-4F56-BBF4-26DA5C576D13}" type="sibTrans" cxnId="{4801D945-6CC3-4796-8646-3E06B17923E0}">
      <dgm:prSet/>
      <dgm:spPr/>
      <dgm:t>
        <a:bodyPr/>
        <a:lstStyle/>
        <a:p>
          <a:endParaRPr lang="ru-RU"/>
        </a:p>
      </dgm:t>
    </dgm:pt>
    <dgm:pt modelId="{2B620BC1-A4B0-4E62-A2C4-8F5AA3E881C9}">
      <dgm:prSet phldrT="[Текст]" custT="1"/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pPr>
            <a:spcBef>
              <a:spcPts val="0"/>
            </a:spcBef>
          </a:pPr>
          <a:r>
            <a:rPr lang="ru-RU" sz="1300" b="1" dirty="0">
              <a:solidFill>
                <a:srgbClr val="0062BA"/>
              </a:solidFill>
              <a:latin typeface="+mn-lt"/>
              <a:cs typeface="Times New Roman" panose="02020603050405020304" pitchFamily="18" charset="0"/>
            </a:rPr>
            <a:t>Здания </a:t>
          </a:r>
          <a:r>
            <a:rPr lang="en-US" sz="1300" b="1" dirty="0" smtClean="0">
              <a:solidFill>
                <a:srgbClr val="0062BA"/>
              </a:solidFill>
              <a:latin typeface="+mn-lt"/>
              <a:cs typeface="Times New Roman" panose="02020603050405020304" pitchFamily="18" charset="0"/>
            </a:rPr>
            <a:t/>
          </a:r>
          <a:br>
            <a:rPr lang="en-US" sz="1300" b="1" dirty="0" smtClean="0">
              <a:solidFill>
                <a:srgbClr val="0062BA"/>
              </a:solidFill>
              <a:latin typeface="+mn-lt"/>
              <a:cs typeface="Times New Roman" panose="02020603050405020304" pitchFamily="18" charset="0"/>
            </a:rPr>
          </a:br>
          <a:r>
            <a:rPr lang="ru-RU" sz="1300" b="1" dirty="0" smtClean="0">
              <a:solidFill>
                <a:srgbClr val="0062BA"/>
              </a:solidFill>
              <a:latin typeface="+mn-lt"/>
              <a:cs typeface="Times New Roman" panose="02020603050405020304" pitchFamily="18" charset="0"/>
            </a:rPr>
            <a:t>(</a:t>
          </a:r>
          <a:r>
            <a:rPr lang="ru-RU" sz="1300" b="1" dirty="0">
              <a:solidFill>
                <a:srgbClr val="0062BA"/>
              </a:solidFill>
              <a:latin typeface="+mn-lt"/>
              <a:cs typeface="Times New Roman" panose="02020603050405020304" pitchFamily="18" charset="0"/>
            </a:rPr>
            <a:t>кроме жилых)</a:t>
          </a:r>
        </a:p>
      </dgm:t>
    </dgm:pt>
    <dgm:pt modelId="{62ECACDA-A001-4851-9668-68C1F726B1C0}" type="parTrans" cxnId="{1FE1A985-8254-48CA-98A4-B337F30E5E7C}">
      <dgm:prSet/>
      <dgm:spPr/>
      <dgm:t>
        <a:bodyPr/>
        <a:lstStyle/>
        <a:p>
          <a:endParaRPr lang="ru-RU"/>
        </a:p>
      </dgm:t>
    </dgm:pt>
    <dgm:pt modelId="{5D8E0470-FA8E-4D6F-8D54-E83840FFC339}" type="sibTrans" cxnId="{1FE1A985-8254-48CA-98A4-B337F30E5E7C}">
      <dgm:prSet/>
      <dgm:spPr/>
      <dgm:t>
        <a:bodyPr/>
        <a:lstStyle/>
        <a:p>
          <a:endParaRPr lang="ru-RU"/>
        </a:p>
      </dgm:t>
    </dgm:pt>
    <dgm:pt modelId="{427B7BF0-3700-4D3A-839B-567C76000B74}">
      <dgm:prSet phldrT="[Текст]" custT="1"/>
      <dgm:spPr>
        <a:solidFill>
          <a:schemeClr val="bg1">
            <a:lumMod val="85000"/>
          </a:schemeClr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sz="1400" b="1" dirty="0">
              <a:solidFill>
                <a:srgbClr val="FF0000"/>
              </a:solidFill>
              <a:latin typeface="+mn-lt"/>
              <a:cs typeface="Times New Roman" panose="02020603050405020304" pitchFamily="18" charset="0"/>
            </a:rPr>
            <a:t>Транспортные средства</a:t>
          </a:r>
        </a:p>
      </dgm:t>
    </dgm:pt>
    <dgm:pt modelId="{561A1781-0586-4C27-9237-8285BFBF851F}" type="parTrans" cxnId="{BA03904E-8CC5-4DD0-AFA0-9DADE1FA6C10}">
      <dgm:prSet/>
      <dgm:spPr/>
      <dgm:t>
        <a:bodyPr/>
        <a:lstStyle/>
        <a:p>
          <a:endParaRPr lang="ru-RU"/>
        </a:p>
      </dgm:t>
    </dgm:pt>
    <dgm:pt modelId="{061D441C-A03B-4099-8967-37DC24742B46}" type="sibTrans" cxnId="{BA03904E-8CC5-4DD0-AFA0-9DADE1FA6C10}">
      <dgm:prSet/>
      <dgm:spPr/>
      <dgm:t>
        <a:bodyPr/>
        <a:lstStyle/>
        <a:p>
          <a:endParaRPr lang="ru-RU"/>
        </a:p>
      </dgm:t>
    </dgm:pt>
    <dgm:pt modelId="{E5D43C74-CB3D-486F-9FE1-32C976F15C9F}">
      <dgm:prSet phldrT="[Текст]" custT="1"/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ru-RU" sz="1300" b="1" dirty="0">
              <a:solidFill>
                <a:srgbClr val="0062BA"/>
              </a:solidFill>
              <a:latin typeface="+mn-lt"/>
              <a:cs typeface="Times New Roman" panose="02020603050405020304" pitchFamily="18" charset="0"/>
            </a:rPr>
            <a:t>Транспортные средства</a:t>
          </a:r>
        </a:p>
      </dgm:t>
    </dgm:pt>
    <dgm:pt modelId="{938714F6-D68B-417C-B895-5E88C2134CBB}" type="parTrans" cxnId="{77C3A6EC-91B5-4B82-BEB7-B697C8B5CEAC}">
      <dgm:prSet/>
      <dgm:spPr/>
      <dgm:t>
        <a:bodyPr/>
        <a:lstStyle/>
        <a:p>
          <a:endParaRPr lang="ru-RU"/>
        </a:p>
      </dgm:t>
    </dgm:pt>
    <dgm:pt modelId="{EEA2BCB3-F72C-4643-BFFB-39D5DD34F230}" type="sibTrans" cxnId="{77C3A6EC-91B5-4B82-BEB7-B697C8B5CEAC}">
      <dgm:prSet/>
      <dgm:spPr/>
      <dgm:t>
        <a:bodyPr/>
        <a:lstStyle/>
        <a:p>
          <a:endParaRPr lang="ru-RU"/>
        </a:p>
      </dgm:t>
    </dgm:pt>
    <dgm:pt modelId="{862790D0-314B-4AA8-9CF3-3F6BA42A7803}">
      <dgm:prSet phldrT="[Текст]" custT="1"/>
      <dgm:spPr>
        <a:solidFill>
          <a:schemeClr val="bg1">
            <a:lumMod val="85000"/>
          </a:schemeClr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sz="1400" b="1" dirty="0">
              <a:solidFill>
                <a:srgbClr val="FF0000"/>
              </a:solidFill>
              <a:latin typeface="+mn-lt"/>
              <a:cs typeface="Times New Roman" panose="02020603050405020304" pitchFamily="18" charset="0"/>
            </a:rPr>
            <a:t>Машины и оборудование</a:t>
          </a:r>
        </a:p>
      </dgm:t>
    </dgm:pt>
    <dgm:pt modelId="{070C2CC5-64FB-48D4-8855-AE457A2B81B3}" type="parTrans" cxnId="{A3AF2C67-6135-48E1-8DDF-A14619E22F67}">
      <dgm:prSet/>
      <dgm:spPr/>
      <dgm:t>
        <a:bodyPr/>
        <a:lstStyle/>
        <a:p>
          <a:endParaRPr lang="ru-RU"/>
        </a:p>
      </dgm:t>
    </dgm:pt>
    <dgm:pt modelId="{CC495BED-5B52-4893-AC63-8D1DBDA1CFE8}" type="sibTrans" cxnId="{A3AF2C67-6135-48E1-8DDF-A14619E22F67}">
      <dgm:prSet/>
      <dgm:spPr/>
      <dgm:t>
        <a:bodyPr/>
        <a:lstStyle/>
        <a:p>
          <a:endParaRPr lang="ru-RU"/>
        </a:p>
      </dgm:t>
    </dgm:pt>
    <dgm:pt modelId="{3AB146FB-A27F-4B2E-9595-038C0358BEB6}">
      <dgm:prSet phldrT="[Текст]" custT="1"/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ru-RU" sz="1300" b="1" dirty="0">
              <a:solidFill>
                <a:srgbClr val="0062BA"/>
              </a:solidFill>
              <a:latin typeface="+mn-lt"/>
              <a:cs typeface="Times New Roman" panose="02020603050405020304" pitchFamily="18" charset="0"/>
            </a:rPr>
            <a:t>Информационное, компьютерное и </a:t>
          </a:r>
          <a:r>
            <a:rPr lang="ru-RU" sz="1300" b="1" dirty="0" err="1" smtClean="0">
              <a:solidFill>
                <a:srgbClr val="0062BA"/>
              </a:solidFill>
              <a:latin typeface="+mn-lt"/>
              <a:cs typeface="Times New Roman" panose="02020603050405020304" pitchFamily="18" charset="0"/>
            </a:rPr>
            <a:t>телекоммуникаци-онное</a:t>
          </a:r>
          <a:r>
            <a:rPr lang="ru-RU" sz="1300" b="1" dirty="0" smtClean="0">
              <a:solidFill>
                <a:srgbClr val="0062BA"/>
              </a:solidFill>
              <a:latin typeface="+mn-lt"/>
              <a:cs typeface="Times New Roman" panose="02020603050405020304" pitchFamily="18" charset="0"/>
            </a:rPr>
            <a:t> </a:t>
          </a:r>
          <a:r>
            <a:rPr lang="ru-RU" sz="1300" b="1" dirty="0">
              <a:solidFill>
                <a:srgbClr val="0062BA"/>
              </a:solidFill>
              <a:latin typeface="+mn-lt"/>
              <a:cs typeface="Times New Roman" panose="02020603050405020304" pitchFamily="18" charset="0"/>
            </a:rPr>
            <a:t>(ИКТ)</a:t>
          </a:r>
        </a:p>
      </dgm:t>
    </dgm:pt>
    <dgm:pt modelId="{E1146B90-13B0-4669-B0FA-80F0D7D7B815}" type="parTrans" cxnId="{0A2CD18E-0458-4D56-80C0-B583CF4D647F}">
      <dgm:prSet/>
      <dgm:spPr/>
      <dgm:t>
        <a:bodyPr/>
        <a:lstStyle/>
        <a:p>
          <a:endParaRPr lang="ru-RU"/>
        </a:p>
      </dgm:t>
    </dgm:pt>
    <dgm:pt modelId="{BFFE0A49-7839-492E-AFD2-31C1E0A1657E}" type="sibTrans" cxnId="{0A2CD18E-0458-4D56-80C0-B583CF4D647F}">
      <dgm:prSet/>
      <dgm:spPr/>
      <dgm:t>
        <a:bodyPr/>
        <a:lstStyle/>
        <a:p>
          <a:endParaRPr lang="ru-RU"/>
        </a:p>
      </dgm:t>
    </dgm:pt>
    <dgm:pt modelId="{11E4A12F-7166-4F53-A2D5-0C95EC74D1BA}">
      <dgm:prSet custT="1"/>
      <dgm:spPr>
        <a:solidFill>
          <a:schemeClr val="bg1">
            <a:lumMod val="85000"/>
          </a:schemeClr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sz="1400" b="1" dirty="0" smtClean="0">
              <a:solidFill>
                <a:srgbClr val="FF0000"/>
              </a:solidFill>
              <a:latin typeface="+mn-lt"/>
              <a:cs typeface="Times New Roman" panose="02020603050405020304" pitchFamily="18" charset="0"/>
            </a:rPr>
            <a:t>Объекты </a:t>
          </a:r>
          <a:r>
            <a:rPr lang="ru-RU" sz="1400" b="1" dirty="0">
              <a:solidFill>
                <a:srgbClr val="FF0000"/>
              </a:solidFill>
              <a:latin typeface="+mn-lt"/>
              <a:cs typeface="Times New Roman" panose="02020603050405020304" pitchFamily="18" charset="0"/>
            </a:rPr>
            <a:t>интеллектуальной </a:t>
          </a:r>
          <a:r>
            <a:rPr lang="ru-RU" sz="1400" b="1" dirty="0" smtClean="0">
              <a:solidFill>
                <a:srgbClr val="FF0000"/>
              </a:solidFill>
              <a:latin typeface="+mn-lt"/>
              <a:cs typeface="Times New Roman" panose="02020603050405020304" pitchFamily="18" charset="0"/>
            </a:rPr>
            <a:t>собственности</a:t>
          </a:r>
          <a:endParaRPr lang="ru-RU" sz="1400" b="1" dirty="0">
            <a:solidFill>
              <a:srgbClr val="FF0000"/>
            </a:solidFill>
            <a:latin typeface="+mn-lt"/>
            <a:cs typeface="Times New Roman" panose="02020603050405020304" pitchFamily="18" charset="0"/>
          </a:endParaRPr>
        </a:p>
      </dgm:t>
    </dgm:pt>
    <dgm:pt modelId="{59E422C0-3B3E-4C1B-94BA-EA73147F04DA}" type="parTrans" cxnId="{325A3F47-5BD1-4AFE-A4E3-CCE9F3960B50}">
      <dgm:prSet/>
      <dgm:spPr/>
      <dgm:t>
        <a:bodyPr/>
        <a:lstStyle/>
        <a:p>
          <a:endParaRPr lang="ru-RU"/>
        </a:p>
      </dgm:t>
    </dgm:pt>
    <dgm:pt modelId="{80E172A9-8369-4FA0-9240-1334A9300B7F}" type="sibTrans" cxnId="{325A3F47-5BD1-4AFE-A4E3-CCE9F3960B50}">
      <dgm:prSet/>
      <dgm:spPr/>
      <dgm:t>
        <a:bodyPr/>
        <a:lstStyle/>
        <a:p>
          <a:endParaRPr lang="ru-RU"/>
        </a:p>
      </dgm:t>
    </dgm:pt>
    <dgm:pt modelId="{4D12B77E-0EB3-463E-87AA-AD1F16E32C15}">
      <dgm:prSet custT="1"/>
      <dgm:spPr>
        <a:solidFill>
          <a:schemeClr val="bg1">
            <a:lumMod val="85000"/>
          </a:schemeClr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sz="1400" b="1" dirty="0">
              <a:solidFill>
                <a:srgbClr val="FF0000"/>
              </a:solidFill>
              <a:latin typeface="+mn-lt"/>
              <a:cs typeface="Times New Roman" panose="02020603050405020304" pitchFamily="18" charset="0"/>
            </a:rPr>
            <a:t>Прочие инвестиции</a:t>
          </a:r>
        </a:p>
      </dgm:t>
    </dgm:pt>
    <dgm:pt modelId="{EDE602AE-AACD-4820-BC39-D1601CF1F157}" type="parTrans" cxnId="{0537C286-51FA-44AC-A47A-9961F07BC798}">
      <dgm:prSet/>
      <dgm:spPr/>
      <dgm:t>
        <a:bodyPr/>
        <a:lstStyle/>
        <a:p>
          <a:endParaRPr lang="ru-RU"/>
        </a:p>
      </dgm:t>
    </dgm:pt>
    <dgm:pt modelId="{CA169CB2-07AA-4F59-BFDF-4936156AF5A2}" type="sibTrans" cxnId="{0537C286-51FA-44AC-A47A-9961F07BC798}">
      <dgm:prSet/>
      <dgm:spPr/>
      <dgm:t>
        <a:bodyPr/>
        <a:lstStyle/>
        <a:p>
          <a:endParaRPr lang="ru-RU"/>
        </a:p>
      </dgm:t>
    </dgm:pt>
    <dgm:pt modelId="{AB932893-6939-494D-9320-E14A280531D8}">
      <dgm:prSet phldrT="[Текст]" custT="1"/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pPr>
            <a:spcBef>
              <a:spcPct val="0"/>
            </a:spcBef>
          </a:pPr>
          <a:r>
            <a:rPr lang="ru-RU" sz="1300" b="1" dirty="0">
              <a:solidFill>
                <a:srgbClr val="0062BA"/>
              </a:solidFill>
              <a:latin typeface="+mn-lt"/>
              <a:cs typeface="Times New Roman" panose="02020603050405020304" pitchFamily="18" charset="0"/>
            </a:rPr>
            <a:t>Сооружения</a:t>
          </a:r>
        </a:p>
      </dgm:t>
    </dgm:pt>
    <dgm:pt modelId="{266D37F8-E98F-4C8E-8774-18E9EB60A74E}" type="parTrans" cxnId="{D3113E02-C886-4FBF-983C-DDF8BD01B8A1}">
      <dgm:prSet/>
      <dgm:spPr/>
      <dgm:t>
        <a:bodyPr/>
        <a:lstStyle/>
        <a:p>
          <a:endParaRPr lang="ru-RU"/>
        </a:p>
      </dgm:t>
    </dgm:pt>
    <dgm:pt modelId="{B94B165B-44CF-4FC7-83DF-CFA348AC757B}" type="sibTrans" cxnId="{D3113E02-C886-4FBF-983C-DDF8BD01B8A1}">
      <dgm:prSet/>
      <dgm:spPr/>
      <dgm:t>
        <a:bodyPr/>
        <a:lstStyle/>
        <a:p>
          <a:endParaRPr lang="ru-RU"/>
        </a:p>
      </dgm:t>
    </dgm:pt>
    <dgm:pt modelId="{D82F6957-9786-4854-9E94-63CAFFFC18D0}">
      <dgm:prSet phldrT="[Текст]" custT="1"/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pPr>
            <a:spcBef>
              <a:spcPct val="0"/>
            </a:spcBef>
          </a:pPr>
          <a:r>
            <a:rPr lang="ru-RU" sz="1300" b="1" dirty="0">
              <a:solidFill>
                <a:srgbClr val="0062BA"/>
              </a:solidFill>
              <a:latin typeface="+mn-lt"/>
              <a:cs typeface="Times New Roman" panose="02020603050405020304" pitchFamily="18" charset="0"/>
            </a:rPr>
            <a:t>Расходы на улучшение земель</a:t>
          </a:r>
        </a:p>
      </dgm:t>
    </dgm:pt>
    <dgm:pt modelId="{AA3DE31A-6E80-4314-873A-6615F055FB19}" type="parTrans" cxnId="{27177A95-96A0-4B24-B841-AEB960109A38}">
      <dgm:prSet/>
      <dgm:spPr/>
      <dgm:t>
        <a:bodyPr/>
        <a:lstStyle/>
        <a:p>
          <a:endParaRPr lang="ru-RU"/>
        </a:p>
      </dgm:t>
    </dgm:pt>
    <dgm:pt modelId="{B2019A46-5963-478B-A9CC-06B2B8862358}" type="sibTrans" cxnId="{27177A95-96A0-4B24-B841-AEB960109A38}">
      <dgm:prSet/>
      <dgm:spPr/>
      <dgm:t>
        <a:bodyPr/>
        <a:lstStyle/>
        <a:p>
          <a:endParaRPr lang="ru-RU"/>
        </a:p>
      </dgm:t>
    </dgm:pt>
    <dgm:pt modelId="{480A57F0-0271-44B4-90DC-253E1650D590}">
      <dgm:prSet phldrT="[Текст]" custT="1"/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ru-RU" sz="1300" b="1" dirty="0">
              <a:solidFill>
                <a:srgbClr val="0062BA"/>
              </a:solidFill>
              <a:latin typeface="+mn-lt"/>
              <a:cs typeface="Times New Roman" panose="02020603050405020304" pitchFamily="18" charset="0"/>
            </a:rPr>
            <a:t>Прочие машины и оборудование, включая хозяйственный инвентарь, и другие объекты</a:t>
          </a:r>
        </a:p>
      </dgm:t>
    </dgm:pt>
    <dgm:pt modelId="{561CBC79-C21A-4E27-A365-2B10FDE749C4}" type="parTrans" cxnId="{581F826F-9BEE-4C8B-8C79-D6D1A66E8C40}">
      <dgm:prSet/>
      <dgm:spPr/>
      <dgm:t>
        <a:bodyPr/>
        <a:lstStyle/>
        <a:p>
          <a:endParaRPr lang="ru-RU"/>
        </a:p>
      </dgm:t>
    </dgm:pt>
    <dgm:pt modelId="{827F6555-C24C-4D78-BA7E-5F24E2C233F5}" type="sibTrans" cxnId="{581F826F-9BEE-4C8B-8C79-D6D1A66E8C40}">
      <dgm:prSet/>
      <dgm:spPr/>
      <dgm:t>
        <a:bodyPr/>
        <a:lstStyle/>
        <a:p>
          <a:endParaRPr lang="ru-RU"/>
        </a:p>
      </dgm:t>
    </dgm:pt>
    <dgm:pt modelId="{87CD8C7F-9FDF-4429-9E2F-848F36F8C535}">
      <dgm:prSet custT="1"/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pPr marL="180000"/>
          <a:r>
            <a:rPr lang="ru-RU" sz="1300" b="1" dirty="0">
              <a:solidFill>
                <a:srgbClr val="0062BA"/>
              </a:solidFill>
              <a:latin typeface="+mn-lt"/>
              <a:cs typeface="Times New Roman" panose="02020603050405020304" pitchFamily="18" charset="0"/>
            </a:rPr>
            <a:t>научные исследования и разработки</a:t>
          </a:r>
        </a:p>
      </dgm:t>
    </dgm:pt>
    <dgm:pt modelId="{012C8463-01AE-4937-B2A6-7F471A5D0AC3}" type="parTrans" cxnId="{B508E6E3-D151-4A5F-A1ED-9B8D0DE48AD9}">
      <dgm:prSet/>
      <dgm:spPr/>
      <dgm:t>
        <a:bodyPr/>
        <a:lstStyle/>
        <a:p>
          <a:endParaRPr lang="ru-RU"/>
        </a:p>
      </dgm:t>
    </dgm:pt>
    <dgm:pt modelId="{15F0781A-CF2D-4B28-8BE2-ECEBA8ED6CC9}" type="sibTrans" cxnId="{B508E6E3-D151-4A5F-A1ED-9B8D0DE48AD9}">
      <dgm:prSet/>
      <dgm:spPr/>
      <dgm:t>
        <a:bodyPr/>
        <a:lstStyle/>
        <a:p>
          <a:endParaRPr lang="ru-RU"/>
        </a:p>
      </dgm:t>
    </dgm:pt>
    <dgm:pt modelId="{F59D2BF6-FD9C-46EC-BDAB-6A80099788CD}">
      <dgm:prSet custT="1"/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pPr marL="180000"/>
          <a:r>
            <a:rPr lang="ru-RU" sz="1300" b="1" dirty="0">
              <a:solidFill>
                <a:srgbClr val="0062BA"/>
              </a:solidFill>
              <a:latin typeface="+mn-lt"/>
              <a:cs typeface="Times New Roman" panose="02020603050405020304" pitchFamily="18" charset="0"/>
            </a:rPr>
            <a:t>расходы на разведку недр и оценку запасов полезных ископаемых</a:t>
          </a:r>
        </a:p>
      </dgm:t>
    </dgm:pt>
    <dgm:pt modelId="{588D4E66-4844-4FAB-A6D5-766A7BB1D5D9}" type="parTrans" cxnId="{86AE3FAF-E51A-43CA-8484-4AB45A48CC39}">
      <dgm:prSet/>
      <dgm:spPr/>
      <dgm:t>
        <a:bodyPr/>
        <a:lstStyle/>
        <a:p>
          <a:endParaRPr lang="ru-RU"/>
        </a:p>
      </dgm:t>
    </dgm:pt>
    <dgm:pt modelId="{D75A8D5A-CF94-4009-984D-7F1A3E12C02C}" type="sibTrans" cxnId="{86AE3FAF-E51A-43CA-8484-4AB45A48CC39}">
      <dgm:prSet/>
      <dgm:spPr/>
      <dgm:t>
        <a:bodyPr/>
        <a:lstStyle/>
        <a:p>
          <a:endParaRPr lang="ru-RU"/>
        </a:p>
      </dgm:t>
    </dgm:pt>
    <dgm:pt modelId="{BDB7AB9F-8C68-40A8-802B-0012D6794E17}">
      <dgm:prSet custT="1"/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pPr marL="180000"/>
          <a:r>
            <a:rPr lang="ru-RU" sz="1300" b="1" dirty="0">
              <a:solidFill>
                <a:srgbClr val="0062BA"/>
              </a:solidFill>
              <a:latin typeface="+mn-lt"/>
              <a:cs typeface="Times New Roman" panose="02020603050405020304" pitchFamily="18" charset="0"/>
            </a:rPr>
            <a:t>программное обеспечение, базы данных</a:t>
          </a:r>
        </a:p>
      </dgm:t>
    </dgm:pt>
    <dgm:pt modelId="{933941DF-9220-4015-8077-5E4BEA0102B6}" type="parTrans" cxnId="{1D1BF938-2434-463B-828B-28DDFCE3F6AC}">
      <dgm:prSet/>
      <dgm:spPr/>
      <dgm:t>
        <a:bodyPr/>
        <a:lstStyle/>
        <a:p>
          <a:endParaRPr lang="ru-RU"/>
        </a:p>
      </dgm:t>
    </dgm:pt>
    <dgm:pt modelId="{AB58CF9D-91B7-4493-9EB1-F634045AB1E9}" type="sibTrans" cxnId="{1D1BF938-2434-463B-828B-28DDFCE3F6AC}">
      <dgm:prSet/>
      <dgm:spPr/>
      <dgm:t>
        <a:bodyPr/>
        <a:lstStyle/>
        <a:p>
          <a:endParaRPr lang="ru-RU"/>
        </a:p>
      </dgm:t>
    </dgm:pt>
    <dgm:pt modelId="{C4171C16-642D-4AAD-9592-DBE103416851}">
      <dgm:prSet custT="1"/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pPr marL="180000"/>
          <a:r>
            <a:rPr lang="ru-RU" sz="1300" b="1" dirty="0">
              <a:solidFill>
                <a:srgbClr val="0062BA"/>
              </a:solidFill>
              <a:latin typeface="+mn-lt"/>
              <a:cs typeface="Times New Roman" panose="02020603050405020304" pitchFamily="18" charset="0"/>
            </a:rPr>
            <a:t>оригиналы произведений развлекательного жанра, литературы и искусства</a:t>
          </a:r>
        </a:p>
      </dgm:t>
    </dgm:pt>
    <dgm:pt modelId="{E86E7E4D-AD92-42C7-8E7B-28E8276AEED5}" type="parTrans" cxnId="{D2AB625F-237C-42A6-B378-31512AA8785F}">
      <dgm:prSet/>
      <dgm:spPr/>
      <dgm:t>
        <a:bodyPr/>
        <a:lstStyle/>
        <a:p>
          <a:endParaRPr lang="ru-RU"/>
        </a:p>
      </dgm:t>
    </dgm:pt>
    <dgm:pt modelId="{E2015161-9B22-4746-9461-E02ED799A65B}" type="sibTrans" cxnId="{D2AB625F-237C-42A6-B378-31512AA8785F}">
      <dgm:prSet/>
      <dgm:spPr/>
      <dgm:t>
        <a:bodyPr/>
        <a:lstStyle/>
        <a:p>
          <a:endParaRPr lang="ru-RU"/>
        </a:p>
      </dgm:t>
    </dgm:pt>
    <dgm:pt modelId="{FFC5CFEA-06D8-4B3E-9FF5-4205EF100863}">
      <dgm:prSet custT="1"/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pPr marL="114300"/>
          <a:r>
            <a:rPr lang="ru-RU" sz="1300" b="1" dirty="0">
              <a:solidFill>
                <a:srgbClr val="0062BA"/>
              </a:solidFill>
              <a:latin typeface="+mn-lt"/>
              <a:cs typeface="Times New Roman" panose="02020603050405020304" pitchFamily="18" charset="0"/>
            </a:rPr>
            <a:t>из них:</a:t>
          </a:r>
        </a:p>
      </dgm:t>
    </dgm:pt>
    <dgm:pt modelId="{BC08A303-4F25-4194-AFDE-51D491A6BF4B}" type="parTrans" cxnId="{2A873682-AFD7-4B0D-9AA8-337C1F1BB835}">
      <dgm:prSet/>
      <dgm:spPr/>
      <dgm:t>
        <a:bodyPr/>
        <a:lstStyle/>
        <a:p>
          <a:endParaRPr lang="ru-RU"/>
        </a:p>
      </dgm:t>
    </dgm:pt>
    <dgm:pt modelId="{8473F523-ACE0-41BC-B1A1-7BF3543F4FF0}" type="sibTrans" cxnId="{2A873682-AFD7-4B0D-9AA8-337C1F1BB835}">
      <dgm:prSet/>
      <dgm:spPr/>
      <dgm:t>
        <a:bodyPr/>
        <a:lstStyle/>
        <a:p>
          <a:endParaRPr lang="ru-RU"/>
        </a:p>
      </dgm:t>
    </dgm:pt>
    <dgm:pt modelId="{83C2DAD8-4A66-46F0-8774-2769F8CE9119}">
      <dgm:prSet custT="1"/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pPr marL="180000"/>
          <a:r>
            <a:rPr lang="ru-RU" sz="1300" b="1" dirty="0">
              <a:solidFill>
                <a:srgbClr val="0062BA"/>
              </a:solidFill>
              <a:latin typeface="+mn-lt"/>
              <a:cs typeface="Times New Roman" panose="02020603050405020304" pitchFamily="18" charset="0"/>
            </a:rPr>
            <a:t>затраты на</a:t>
          </a:r>
          <a:br>
            <a:rPr lang="ru-RU" sz="1300" b="1" dirty="0">
              <a:solidFill>
                <a:srgbClr val="0062BA"/>
              </a:solidFill>
              <a:latin typeface="+mn-lt"/>
              <a:cs typeface="Times New Roman" panose="02020603050405020304" pitchFamily="18" charset="0"/>
            </a:rPr>
          </a:br>
          <a:r>
            <a:rPr lang="ru-RU" sz="1300" b="1" dirty="0">
              <a:solidFill>
                <a:srgbClr val="0062BA"/>
              </a:solidFill>
              <a:latin typeface="+mn-lt"/>
              <a:cs typeface="Times New Roman" panose="02020603050405020304" pitchFamily="18" charset="0"/>
            </a:rPr>
            <a:t>формирование рабочего, продуктивного и племенного стада</a:t>
          </a:r>
        </a:p>
      </dgm:t>
    </dgm:pt>
    <dgm:pt modelId="{21AB8335-86A0-4E25-8D1E-25BE13AA3C8F}" type="parTrans" cxnId="{0E81B6B5-FB39-446D-9CE3-7481FCC6BBF4}">
      <dgm:prSet/>
      <dgm:spPr/>
      <dgm:t>
        <a:bodyPr/>
        <a:lstStyle/>
        <a:p>
          <a:endParaRPr lang="ru-RU"/>
        </a:p>
      </dgm:t>
    </dgm:pt>
    <dgm:pt modelId="{C08BC6C0-81DD-4774-B253-5203BC13E472}" type="sibTrans" cxnId="{0E81B6B5-FB39-446D-9CE3-7481FCC6BBF4}">
      <dgm:prSet/>
      <dgm:spPr/>
      <dgm:t>
        <a:bodyPr/>
        <a:lstStyle/>
        <a:p>
          <a:endParaRPr lang="ru-RU"/>
        </a:p>
      </dgm:t>
    </dgm:pt>
    <dgm:pt modelId="{2DA94599-2AB8-4BBA-A3A9-6D969E58EB27}">
      <dgm:prSet custT="1"/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pPr marL="180000"/>
          <a:r>
            <a:rPr lang="ru-RU" sz="1300" b="1" dirty="0">
              <a:solidFill>
                <a:srgbClr val="0062BA"/>
              </a:solidFill>
              <a:latin typeface="+mn-lt"/>
              <a:cs typeface="Times New Roman" panose="02020603050405020304" pitchFamily="18" charset="0"/>
            </a:rPr>
            <a:t>затраты по насаждению и выращиванию многолетних культур</a:t>
          </a:r>
        </a:p>
      </dgm:t>
    </dgm:pt>
    <dgm:pt modelId="{A7558F46-8DDB-4C20-A3B8-9F0C1D3B2DB6}" type="parTrans" cxnId="{E89CECAB-300B-408F-9C08-EC077D2E2510}">
      <dgm:prSet/>
      <dgm:spPr/>
      <dgm:t>
        <a:bodyPr/>
        <a:lstStyle/>
        <a:p>
          <a:endParaRPr lang="ru-RU"/>
        </a:p>
      </dgm:t>
    </dgm:pt>
    <dgm:pt modelId="{24C7F248-CBDF-41DB-95BC-B31F0A60D545}" type="sibTrans" cxnId="{E89CECAB-300B-408F-9C08-EC077D2E2510}">
      <dgm:prSet/>
      <dgm:spPr/>
      <dgm:t>
        <a:bodyPr/>
        <a:lstStyle/>
        <a:p>
          <a:endParaRPr lang="ru-RU"/>
        </a:p>
      </dgm:t>
    </dgm:pt>
    <dgm:pt modelId="{D03DBCDE-CBAA-49BD-BBB1-2E5CEB3E9CA4}">
      <dgm:prSet custT="1"/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pPr marL="114300"/>
          <a:r>
            <a:rPr lang="ru-RU" sz="1300" b="1" dirty="0">
              <a:solidFill>
                <a:srgbClr val="0062BA"/>
              </a:solidFill>
              <a:latin typeface="+mn-lt"/>
              <a:cs typeface="Times New Roman" panose="02020603050405020304" pitchFamily="18" charset="0"/>
            </a:rPr>
            <a:t>из них:</a:t>
          </a:r>
        </a:p>
      </dgm:t>
    </dgm:pt>
    <dgm:pt modelId="{66A2B220-3C53-47A9-A745-B20B6C373AE1}" type="parTrans" cxnId="{EC1FE05F-CA1D-4B87-B3B7-76A4AD540975}">
      <dgm:prSet/>
      <dgm:spPr/>
      <dgm:t>
        <a:bodyPr/>
        <a:lstStyle/>
        <a:p>
          <a:endParaRPr lang="ru-RU"/>
        </a:p>
      </dgm:t>
    </dgm:pt>
    <dgm:pt modelId="{8BEF26C1-DA72-4C5F-942E-7D5E041C117F}" type="sibTrans" cxnId="{EC1FE05F-CA1D-4B87-B3B7-76A4AD540975}">
      <dgm:prSet/>
      <dgm:spPr/>
      <dgm:t>
        <a:bodyPr/>
        <a:lstStyle/>
        <a:p>
          <a:endParaRPr lang="ru-RU"/>
        </a:p>
      </dgm:t>
    </dgm:pt>
    <dgm:pt modelId="{92B8DD09-86E8-432F-9D38-4DC9C1D39A71}" type="pres">
      <dgm:prSet presAssocID="{A721D7A5-2B8D-4284-818A-D43F4D01A1F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51B417F-7521-4C48-84F4-5728D6E97923}" type="pres">
      <dgm:prSet presAssocID="{00A08F99-3DF5-4ACD-9ED5-8DDF4CF80ABA}" presName="composite" presStyleCnt="0"/>
      <dgm:spPr/>
    </dgm:pt>
    <dgm:pt modelId="{894A08F6-95B3-402C-91C8-CF4151E1BD37}" type="pres">
      <dgm:prSet presAssocID="{00A08F99-3DF5-4ACD-9ED5-8DDF4CF80ABA}" presName="parTx" presStyleLbl="alignNode1" presStyleIdx="0" presStyleCnt="5" custLinFactNeighborX="3372" custLinFactNeighborY="-5289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A3BCB7-9EE5-4061-8F0A-44BC3D05225C}" type="pres">
      <dgm:prSet presAssocID="{00A08F99-3DF5-4ACD-9ED5-8DDF4CF80ABA}" presName="desTx" presStyleLbl="alignAccFollowNode1" presStyleIdx="0" presStyleCnt="5" custScaleY="100000" custLinFactNeighborX="4658" custLinFactNeighborY="10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DD7D77-06FC-4CDC-84D5-B536793D5ECB}" type="pres">
      <dgm:prSet presAssocID="{2356A40C-F0CF-40D7-99FB-8FD9266AEFEF}" presName="space" presStyleCnt="0"/>
      <dgm:spPr/>
    </dgm:pt>
    <dgm:pt modelId="{3B0288A1-6685-4E8E-9EC9-C5BA97066B55}" type="pres">
      <dgm:prSet presAssocID="{427B7BF0-3700-4D3A-839B-567C76000B74}" presName="composite" presStyleCnt="0"/>
      <dgm:spPr/>
    </dgm:pt>
    <dgm:pt modelId="{88DB2AD4-8568-48F9-BBB2-9199649C8081}" type="pres">
      <dgm:prSet presAssocID="{427B7BF0-3700-4D3A-839B-567C76000B74}" presName="parTx" presStyleLbl="alignNode1" presStyleIdx="1" presStyleCnt="5" custScaleX="103748" custLinFactNeighborX="-43" custLinFactNeighborY="-4869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1A76DF-45DB-4B75-8D99-16049AAF4EE9}" type="pres">
      <dgm:prSet presAssocID="{427B7BF0-3700-4D3A-839B-567C76000B74}" presName="desTx" presStyleLbl="alignAccFollowNode1" presStyleIdx="1" presStyleCnt="5" custScaleX="100053" custScaleY="100020" custLinFactNeighborX="2233" custLinFactNeighborY="14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62DC48-867C-4752-AF85-D724070BF748}" type="pres">
      <dgm:prSet presAssocID="{061D441C-A03B-4099-8967-37DC24742B46}" presName="space" presStyleCnt="0"/>
      <dgm:spPr/>
    </dgm:pt>
    <dgm:pt modelId="{443AA887-E0D7-4F65-83C9-0783BA2135FE}" type="pres">
      <dgm:prSet presAssocID="{862790D0-314B-4AA8-9CF3-3F6BA42A7803}" presName="composite" presStyleCnt="0"/>
      <dgm:spPr/>
    </dgm:pt>
    <dgm:pt modelId="{D5FA9605-5340-4317-B9D3-44389A6187DD}" type="pres">
      <dgm:prSet presAssocID="{862790D0-314B-4AA8-9CF3-3F6BA42A7803}" presName="parTx" presStyleLbl="alignNode1" presStyleIdx="2" presStyleCnt="5" custScaleX="115369" custLinFactNeighborX="1079" custLinFactNeighborY="-4545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F3826B-C398-41D7-9010-2D3B1604F9A9}" type="pres">
      <dgm:prSet presAssocID="{862790D0-314B-4AA8-9CF3-3F6BA42A7803}" presName="desTx" presStyleLbl="alignAccFollowNode1" presStyleIdx="2" presStyleCnt="5" custScaleX="113445" custScaleY="100000" custLinFactNeighborX="-290" custLinFactNeighborY="13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7994E6-7455-4ACD-8242-2CCF0B66A3CF}" type="pres">
      <dgm:prSet presAssocID="{CC495BED-5B52-4893-AC63-8D1DBDA1CFE8}" presName="space" presStyleCnt="0"/>
      <dgm:spPr/>
    </dgm:pt>
    <dgm:pt modelId="{98E01017-6916-4916-98E9-1DCDCDC67A51}" type="pres">
      <dgm:prSet presAssocID="{11E4A12F-7166-4F53-A2D5-0C95EC74D1BA}" presName="composite" presStyleCnt="0"/>
      <dgm:spPr/>
    </dgm:pt>
    <dgm:pt modelId="{5117D8BB-C34F-4D32-B820-C0BF344486C3}" type="pres">
      <dgm:prSet presAssocID="{11E4A12F-7166-4F53-A2D5-0C95EC74D1BA}" presName="parTx" presStyleLbl="alignNode1" presStyleIdx="3" presStyleCnt="5" custScaleX="135011" custScaleY="105339" custLinFactNeighborX="-2175" custLinFactNeighborY="-4928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2876E0-40B5-4E7A-99E9-4FF8F61DF6B0}" type="pres">
      <dgm:prSet presAssocID="{11E4A12F-7166-4F53-A2D5-0C95EC74D1BA}" presName="desTx" presStyleLbl="alignAccFollowNode1" presStyleIdx="3" presStyleCnt="5" custScaleX="147795" custScaleY="100000" custLinFactNeighborX="508" custLinFactNeighborY="-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992113-FFC6-474F-9A33-A6EAA3C92252}" type="pres">
      <dgm:prSet presAssocID="{80E172A9-8369-4FA0-9240-1334A9300B7F}" presName="space" presStyleCnt="0"/>
      <dgm:spPr/>
    </dgm:pt>
    <dgm:pt modelId="{B847226D-93B9-4A7B-A13F-105914DDE4E2}" type="pres">
      <dgm:prSet presAssocID="{4D12B77E-0EB3-463E-87AA-AD1F16E32C15}" presName="composite" presStyleCnt="0"/>
      <dgm:spPr/>
    </dgm:pt>
    <dgm:pt modelId="{415B344A-3FDE-4579-BF73-3D9944769592}" type="pres">
      <dgm:prSet presAssocID="{4D12B77E-0EB3-463E-87AA-AD1F16E32C15}" presName="parTx" presStyleLbl="alignNode1" presStyleIdx="4" presStyleCnt="5" custLinFactNeighborX="527" custLinFactNeighborY="-421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23F408-3645-46F0-86CB-5C9BE56D94DD}" type="pres">
      <dgm:prSet presAssocID="{4D12B77E-0EB3-463E-87AA-AD1F16E32C15}" presName="desTx" presStyleLbl="alignAccFollowNode1" presStyleIdx="4" presStyleCnt="5" custLinFactNeighborX="1494" custLinFactNeighborY="13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1FA13FB-F944-4677-8487-7440C13663A1}" type="presOf" srcId="{480A57F0-0271-44B4-90DC-253E1650D590}" destId="{A4F3826B-C398-41D7-9010-2D3B1604F9A9}" srcOrd="0" destOrd="1" presId="urn:microsoft.com/office/officeart/2005/8/layout/hList1"/>
    <dgm:cxn modelId="{C57E1594-1189-43B6-9F9E-BF680E4C5D42}" type="presOf" srcId="{E5D43C74-CB3D-486F-9FE1-32C976F15C9F}" destId="{AD1A76DF-45DB-4B75-8D99-16049AAF4EE9}" srcOrd="0" destOrd="0" presId="urn:microsoft.com/office/officeart/2005/8/layout/hList1"/>
    <dgm:cxn modelId="{1FE1A985-8254-48CA-98A4-B337F30E5E7C}" srcId="{00A08F99-3DF5-4ACD-9ED5-8DDF4CF80ABA}" destId="{2B620BC1-A4B0-4E62-A2C4-8F5AA3E881C9}" srcOrd="1" destOrd="0" parTransId="{62ECACDA-A001-4851-9668-68C1F726B1C0}" sibTransId="{5D8E0470-FA8E-4D6F-8D54-E83840FFC339}"/>
    <dgm:cxn modelId="{560ABA36-F0D4-4919-855F-C96F816AB77A}" type="presOf" srcId="{4D12B77E-0EB3-463E-87AA-AD1F16E32C15}" destId="{415B344A-3FDE-4579-BF73-3D9944769592}" srcOrd="0" destOrd="0" presId="urn:microsoft.com/office/officeart/2005/8/layout/hList1"/>
    <dgm:cxn modelId="{EC1FE05F-CA1D-4B87-B3B7-76A4AD540975}" srcId="{11E4A12F-7166-4F53-A2D5-0C95EC74D1BA}" destId="{D03DBCDE-CBAA-49BD-BBB1-2E5CEB3E9CA4}" srcOrd="0" destOrd="0" parTransId="{66A2B220-3C53-47A9-A745-B20B6C373AE1}" sibTransId="{8BEF26C1-DA72-4C5F-942E-7D5E041C117F}"/>
    <dgm:cxn modelId="{5233B32B-D6DC-427C-931B-CA4EB755316B}" type="presOf" srcId="{3AB146FB-A27F-4B2E-9595-038C0358BEB6}" destId="{A4F3826B-C398-41D7-9010-2D3B1604F9A9}" srcOrd="0" destOrd="0" presId="urn:microsoft.com/office/officeart/2005/8/layout/hList1"/>
    <dgm:cxn modelId="{B2A0E5EF-8FB9-49A3-947D-3872459084A4}" type="presOf" srcId="{A721D7A5-2B8D-4284-818A-D43F4D01A1F3}" destId="{92B8DD09-86E8-432F-9D38-4DC9C1D39A71}" srcOrd="0" destOrd="0" presId="urn:microsoft.com/office/officeart/2005/8/layout/hList1"/>
    <dgm:cxn modelId="{828CBE04-9238-4F16-838C-6DE8116EC5C3}" type="presOf" srcId="{AB932893-6939-494D-9320-E14A280531D8}" destId="{FAA3BCB7-9EE5-4061-8F0A-44BC3D05225C}" srcOrd="0" destOrd="2" presId="urn:microsoft.com/office/officeart/2005/8/layout/hList1"/>
    <dgm:cxn modelId="{4801D945-6CC3-4796-8646-3E06B17923E0}" srcId="{00A08F99-3DF5-4ACD-9ED5-8DDF4CF80ABA}" destId="{7426824D-5B33-49CD-B1A4-40FB5C9B4F6C}" srcOrd="0" destOrd="0" parTransId="{33BE659F-9329-496F-8A70-466E29F602B6}" sibTransId="{2689BF52-772A-4F56-BBF4-26DA5C576D13}"/>
    <dgm:cxn modelId="{96BBB59C-97A5-4EBF-900E-B29E7B9F9595}" type="presOf" srcId="{00A08F99-3DF5-4ACD-9ED5-8DDF4CF80ABA}" destId="{894A08F6-95B3-402C-91C8-CF4151E1BD37}" srcOrd="0" destOrd="0" presId="urn:microsoft.com/office/officeart/2005/8/layout/hList1"/>
    <dgm:cxn modelId="{AC553A4C-B52D-4F43-8F99-FF3A35C0DFC6}" type="presOf" srcId="{87CD8C7F-9FDF-4429-9E2F-848F36F8C535}" destId="{5F2876E0-40B5-4E7A-99E9-4FF8F61DF6B0}" srcOrd="0" destOrd="1" presId="urn:microsoft.com/office/officeart/2005/8/layout/hList1"/>
    <dgm:cxn modelId="{FCC3CD92-4800-476B-A3C2-F66E98895875}" type="presOf" srcId="{BDB7AB9F-8C68-40A8-802B-0012D6794E17}" destId="{5F2876E0-40B5-4E7A-99E9-4FF8F61DF6B0}" srcOrd="0" destOrd="3" presId="urn:microsoft.com/office/officeart/2005/8/layout/hList1"/>
    <dgm:cxn modelId="{77C3A6EC-91B5-4B82-BEB7-B697C8B5CEAC}" srcId="{427B7BF0-3700-4D3A-839B-567C76000B74}" destId="{E5D43C74-CB3D-486F-9FE1-32C976F15C9F}" srcOrd="0" destOrd="0" parTransId="{938714F6-D68B-417C-B895-5E88C2134CBB}" sibTransId="{EEA2BCB3-F72C-4643-BFFB-39D5DD34F230}"/>
    <dgm:cxn modelId="{BF15A332-54E8-4B0F-B083-1331CEE3EDD4}" type="presOf" srcId="{FFC5CFEA-06D8-4B3E-9FF5-4205EF100863}" destId="{3823F408-3645-46F0-86CB-5C9BE56D94DD}" srcOrd="0" destOrd="0" presId="urn:microsoft.com/office/officeart/2005/8/layout/hList1"/>
    <dgm:cxn modelId="{C8340345-8E78-4C14-967F-F52EBA6C9696}" type="presOf" srcId="{C4171C16-642D-4AAD-9592-DBE103416851}" destId="{5F2876E0-40B5-4E7A-99E9-4FF8F61DF6B0}" srcOrd="0" destOrd="4" presId="urn:microsoft.com/office/officeart/2005/8/layout/hList1"/>
    <dgm:cxn modelId="{BA03904E-8CC5-4DD0-AFA0-9DADE1FA6C10}" srcId="{A721D7A5-2B8D-4284-818A-D43F4D01A1F3}" destId="{427B7BF0-3700-4D3A-839B-567C76000B74}" srcOrd="1" destOrd="0" parTransId="{561A1781-0586-4C27-9237-8285BFBF851F}" sibTransId="{061D441C-A03B-4099-8967-37DC24742B46}"/>
    <dgm:cxn modelId="{1D1BF938-2434-463B-828B-28DDFCE3F6AC}" srcId="{11E4A12F-7166-4F53-A2D5-0C95EC74D1BA}" destId="{BDB7AB9F-8C68-40A8-802B-0012D6794E17}" srcOrd="3" destOrd="0" parTransId="{933941DF-9220-4015-8077-5E4BEA0102B6}" sibTransId="{AB58CF9D-91B7-4493-9EB1-F634045AB1E9}"/>
    <dgm:cxn modelId="{86AE3FAF-E51A-43CA-8484-4AB45A48CC39}" srcId="{11E4A12F-7166-4F53-A2D5-0C95EC74D1BA}" destId="{F59D2BF6-FD9C-46EC-BDAB-6A80099788CD}" srcOrd="2" destOrd="0" parTransId="{588D4E66-4844-4FAB-A6D5-766A7BB1D5D9}" sibTransId="{D75A8D5A-CF94-4009-984D-7F1A3E12C02C}"/>
    <dgm:cxn modelId="{E89CECAB-300B-408F-9C08-EC077D2E2510}" srcId="{4D12B77E-0EB3-463E-87AA-AD1F16E32C15}" destId="{2DA94599-2AB8-4BBA-A3A9-6D969E58EB27}" srcOrd="2" destOrd="0" parTransId="{A7558F46-8DDB-4C20-A3B8-9F0C1D3B2DB6}" sibTransId="{24C7F248-CBDF-41DB-95BC-B31F0A60D545}"/>
    <dgm:cxn modelId="{957C0904-028E-4AB0-99CB-594304C58434}" type="presOf" srcId="{D82F6957-9786-4854-9E94-63CAFFFC18D0}" destId="{FAA3BCB7-9EE5-4061-8F0A-44BC3D05225C}" srcOrd="0" destOrd="3" presId="urn:microsoft.com/office/officeart/2005/8/layout/hList1"/>
    <dgm:cxn modelId="{D2AB625F-237C-42A6-B378-31512AA8785F}" srcId="{11E4A12F-7166-4F53-A2D5-0C95EC74D1BA}" destId="{C4171C16-642D-4AAD-9592-DBE103416851}" srcOrd="4" destOrd="0" parTransId="{E86E7E4D-AD92-42C7-8E7B-28E8276AEED5}" sibTransId="{E2015161-9B22-4746-9461-E02ED799A65B}"/>
    <dgm:cxn modelId="{581F826F-9BEE-4C8B-8C79-D6D1A66E8C40}" srcId="{862790D0-314B-4AA8-9CF3-3F6BA42A7803}" destId="{480A57F0-0271-44B4-90DC-253E1650D590}" srcOrd="1" destOrd="0" parTransId="{561CBC79-C21A-4E27-A365-2B10FDE749C4}" sibTransId="{827F6555-C24C-4D78-BA7E-5F24E2C233F5}"/>
    <dgm:cxn modelId="{E12C6DC8-9E29-4198-AE9A-AD6A1D1AE386}" type="presOf" srcId="{427B7BF0-3700-4D3A-839B-567C76000B74}" destId="{88DB2AD4-8568-48F9-BBB2-9199649C8081}" srcOrd="0" destOrd="0" presId="urn:microsoft.com/office/officeart/2005/8/layout/hList1"/>
    <dgm:cxn modelId="{85D38ED2-D71E-4BA7-AFD0-1B7CDD440521}" type="presOf" srcId="{2DA94599-2AB8-4BBA-A3A9-6D969E58EB27}" destId="{3823F408-3645-46F0-86CB-5C9BE56D94DD}" srcOrd="0" destOrd="2" presId="urn:microsoft.com/office/officeart/2005/8/layout/hList1"/>
    <dgm:cxn modelId="{0C4F50D0-1F3C-4A16-A059-ECCB0BE3ABA2}" srcId="{A721D7A5-2B8D-4284-818A-D43F4D01A1F3}" destId="{00A08F99-3DF5-4ACD-9ED5-8DDF4CF80ABA}" srcOrd="0" destOrd="0" parTransId="{288CFE03-E21E-45AE-95B5-6E3BB4E656B9}" sibTransId="{2356A40C-F0CF-40D7-99FB-8FD9266AEFEF}"/>
    <dgm:cxn modelId="{2A873682-AFD7-4B0D-9AA8-337C1F1BB835}" srcId="{4D12B77E-0EB3-463E-87AA-AD1F16E32C15}" destId="{FFC5CFEA-06D8-4B3E-9FF5-4205EF100863}" srcOrd="0" destOrd="0" parTransId="{BC08A303-4F25-4194-AFDE-51D491A6BF4B}" sibTransId="{8473F523-ACE0-41BC-B1A1-7BF3543F4FF0}"/>
    <dgm:cxn modelId="{FB50B5B2-3258-44E3-B33F-3C957F1BD936}" type="presOf" srcId="{7426824D-5B33-49CD-B1A4-40FB5C9B4F6C}" destId="{FAA3BCB7-9EE5-4061-8F0A-44BC3D05225C}" srcOrd="0" destOrd="0" presId="urn:microsoft.com/office/officeart/2005/8/layout/hList1"/>
    <dgm:cxn modelId="{013D5C67-7A8A-46B1-8109-1DE3BD9FA195}" type="presOf" srcId="{83C2DAD8-4A66-46F0-8774-2769F8CE9119}" destId="{3823F408-3645-46F0-86CB-5C9BE56D94DD}" srcOrd="0" destOrd="1" presId="urn:microsoft.com/office/officeart/2005/8/layout/hList1"/>
    <dgm:cxn modelId="{A9CFB552-1E37-4CB9-B413-B4113B337256}" type="presOf" srcId="{F59D2BF6-FD9C-46EC-BDAB-6A80099788CD}" destId="{5F2876E0-40B5-4E7A-99E9-4FF8F61DF6B0}" srcOrd="0" destOrd="2" presId="urn:microsoft.com/office/officeart/2005/8/layout/hList1"/>
    <dgm:cxn modelId="{9B7AC4DC-B65E-40F5-A90A-23EE2009B4B0}" type="presOf" srcId="{D03DBCDE-CBAA-49BD-BBB1-2E5CEB3E9CA4}" destId="{5F2876E0-40B5-4E7A-99E9-4FF8F61DF6B0}" srcOrd="0" destOrd="0" presId="urn:microsoft.com/office/officeart/2005/8/layout/hList1"/>
    <dgm:cxn modelId="{0A2CD18E-0458-4D56-80C0-B583CF4D647F}" srcId="{862790D0-314B-4AA8-9CF3-3F6BA42A7803}" destId="{3AB146FB-A27F-4B2E-9595-038C0358BEB6}" srcOrd="0" destOrd="0" parTransId="{E1146B90-13B0-4669-B0FA-80F0D7D7B815}" sibTransId="{BFFE0A49-7839-492E-AFD2-31C1E0A1657E}"/>
    <dgm:cxn modelId="{A3AF2C67-6135-48E1-8DDF-A14619E22F67}" srcId="{A721D7A5-2B8D-4284-818A-D43F4D01A1F3}" destId="{862790D0-314B-4AA8-9CF3-3F6BA42A7803}" srcOrd="2" destOrd="0" parTransId="{070C2CC5-64FB-48D4-8855-AE457A2B81B3}" sibTransId="{CC495BED-5B52-4893-AC63-8D1DBDA1CFE8}"/>
    <dgm:cxn modelId="{F77F523C-8DFB-406E-AD58-E03BC62C552F}" type="presOf" srcId="{862790D0-314B-4AA8-9CF3-3F6BA42A7803}" destId="{D5FA9605-5340-4317-B9D3-44389A6187DD}" srcOrd="0" destOrd="0" presId="urn:microsoft.com/office/officeart/2005/8/layout/hList1"/>
    <dgm:cxn modelId="{0E81B6B5-FB39-446D-9CE3-7481FCC6BBF4}" srcId="{4D12B77E-0EB3-463E-87AA-AD1F16E32C15}" destId="{83C2DAD8-4A66-46F0-8774-2769F8CE9119}" srcOrd="1" destOrd="0" parTransId="{21AB8335-86A0-4E25-8D1E-25BE13AA3C8F}" sibTransId="{C08BC6C0-81DD-4774-B253-5203BC13E472}"/>
    <dgm:cxn modelId="{D3113E02-C886-4FBF-983C-DDF8BD01B8A1}" srcId="{00A08F99-3DF5-4ACD-9ED5-8DDF4CF80ABA}" destId="{AB932893-6939-494D-9320-E14A280531D8}" srcOrd="2" destOrd="0" parTransId="{266D37F8-E98F-4C8E-8774-18E9EB60A74E}" sibTransId="{B94B165B-44CF-4FC7-83DF-CFA348AC757B}"/>
    <dgm:cxn modelId="{B508E6E3-D151-4A5F-A1ED-9B8D0DE48AD9}" srcId="{11E4A12F-7166-4F53-A2D5-0C95EC74D1BA}" destId="{87CD8C7F-9FDF-4429-9E2F-848F36F8C535}" srcOrd="1" destOrd="0" parTransId="{012C8463-01AE-4937-B2A6-7F471A5D0AC3}" sibTransId="{15F0781A-CF2D-4B28-8BE2-ECEBA8ED6CC9}"/>
    <dgm:cxn modelId="{B26A1A07-43C8-4239-9A5A-85BC2868FDEC}" type="presOf" srcId="{11E4A12F-7166-4F53-A2D5-0C95EC74D1BA}" destId="{5117D8BB-C34F-4D32-B820-C0BF344486C3}" srcOrd="0" destOrd="0" presId="urn:microsoft.com/office/officeart/2005/8/layout/hList1"/>
    <dgm:cxn modelId="{0537C286-51FA-44AC-A47A-9961F07BC798}" srcId="{A721D7A5-2B8D-4284-818A-D43F4D01A1F3}" destId="{4D12B77E-0EB3-463E-87AA-AD1F16E32C15}" srcOrd="4" destOrd="0" parTransId="{EDE602AE-AACD-4820-BC39-D1601CF1F157}" sibTransId="{CA169CB2-07AA-4F59-BFDF-4936156AF5A2}"/>
    <dgm:cxn modelId="{325A3F47-5BD1-4AFE-A4E3-CCE9F3960B50}" srcId="{A721D7A5-2B8D-4284-818A-D43F4D01A1F3}" destId="{11E4A12F-7166-4F53-A2D5-0C95EC74D1BA}" srcOrd="3" destOrd="0" parTransId="{59E422C0-3B3E-4C1B-94BA-EA73147F04DA}" sibTransId="{80E172A9-8369-4FA0-9240-1334A9300B7F}"/>
    <dgm:cxn modelId="{27177A95-96A0-4B24-B841-AEB960109A38}" srcId="{00A08F99-3DF5-4ACD-9ED5-8DDF4CF80ABA}" destId="{D82F6957-9786-4854-9E94-63CAFFFC18D0}" srcOrd="3" destOrd="0" parTransId="{AA3DE31A-6E80-4314-873A-6615F055FB19}" sibTransId="{B2019A46-5963-478B-A9CC-06B2B8862358}"/>
    <dgm:cxn modelId="{761C02D8-C410-47CC-8DE2-C77457BC869A}" type="presOf" srcId="{2B620BC1-A4B0-4E62-A2C4-8F5AA3E881C9}" destId="{FAA3BCB7-9EE5-4061-8F0A-44BC3D05225C}" srcOrd="0" destOrd="1" presId="urn:microsoft.com/office/officeart/2005/8/layout/hList1"/>
    <dgm:cxn modelId="{68C7085C-B5B0-46C4-917F-46CC7ED4068A}" type="presParOf" srcId="{92B8DD09-86E8-432F-9D38-4DC9C1D39A71}" destId="{051B417F-7521-4C48-84F4-5728D6E97923}" srcOrd="0" destOrd="0" presId="urn:microsoft.com/office/officeart/2005/8/layout/hList1"/>
    <dgm:cxn modelId="{50085F44-7364-48A9-980E-5B6FD8CE1A4E}" type="presParOf" srcId="{051B417F-7521-4C48-84F4-5728D6E97923}" destId="{894A08F6-95B3-402C-91C8-CF4151E1BD37}" srcOrd="0" destOrd="0" presId="urn:microsoft.com/office/officeart/2005/8/layout/hList1"/>
    <dgm:cxn modelId="{E92DF63C-C978-4385-A42F-0F0938AD9A88}" type="presParOf" srcId="{051B417F-7521-4C48-84F4-5728D6E97923}" destId="{FAA3BCB7-9EE5-4061-8F0A-44BC3D05225C}" srcOrd="1" destOrd="0" presId="urn:microsoft.com/office/officeart/2005/8/layout/hList1"/>
    <dgm:cxn modelId="{42B5CAAE-5245-4538-95A9-127CA2D34EF0}" type="presParOf" srcId="{92B8DD09-86E8-432F-9D38-4DC9C1D39A71}" destId="{06DD7D77-06FC-4CDC-84D5-B536793D5ECB}" srcOrd="1" destOrd="0" presId="urn:microsoft.com/office/officeart/2005/8/layout/hList1"/>
    <dgm:cxn modelId="{1CCA7FBC-2891-4428-92AF-B5E6E85DA7A2}" type="presParOf" srcId="{92B8DD09-86E8-432F-9D38-4DC9C1D39A71}" destId="{3B0288A1-6685-4E8E-9EC9-C5BA97066B55}" srcOrd="2" destOrd="0" presId="urn:microsoft.com/office/officeart/2005/8/layout/hList1"/>
    <dgm:cxn modelId="{DBA96DA7-1FC2-4F2A-B95A-4C86E73ACB67}" type="presParOf" srcId="{3B0288A1-6685-4E8E-9EC9-C5BA97066B55}" destId="{88DB2AD4-8568-48F9-BBB2-9199649C8081}" srcOrd="0" destOrd="0" presId="urn:microsoft.com/office/officeart/2005/8/layout/hList1"/>
    <dgm:cxn modelId="{2E2C050C-8EE2-4F27-B19E-66CB72B7F155}" type="presParOf" srcId="{3B0288A1-6685-4E8E-9EC9-C5BA97066B55}" destId="{AD1A76DF-45DB-4B75-8D99-16049AAF4EE9}" srcOrd="1" destOrd="0" presId="urn:microsoft.com/office/officeart/2005/8/layout/hList1"/>
    <dgm:cxn modelId="{B9196B50-773C-4B40-909C-7A34729CAFEE}" type="presParOf" srcId="{92B8DD09-86E8-432F-9D38-4DC9C1D39A71}" destId="{DA62DC48-867C-4752-AF85-D724070BF748}" srcOrd="3" destOrd="0" presId="urn:microsoft.com/office/officeart/2005/8/layout/hList1"/>
    <dgm:cxn modelId="{F4288EE7-091B-47A7-94F8-19A0B6387408}" type="presParOf" srcId="{92B8DD09-86E8-432F-9D38-4DC9C1D39A71}" destId="{443AA887-E0D7-4F65-83C9-0783BA2135FE}" srcOrd="4" destOrd="0" presId="urn:microsoft.com/office/officeart/2005/8/layout/hList1"/>
    <dgm:cxn modelId="{B594D587-0F61-4AF0-9894-CB5F9695EFB8}" type="presParOf" srcId="{443AA887-E0D7-4F65-83C9-0783BA2135FE}" destId="{D5FA9605-5340-4317-B9D3-44389A6187DD}" srcOrd="0" destOrd="0" presId="urn:microsoft.com/office/officeart/2005/8/layout/hList1"/>
    <dgm:cxn modelId="{B26ED0AA-7FBB-4C10-922F-1926787F9702}" type="presParOf" srcId="{443AA887-E0D7-4F65-83C9-0783BA2135FE}" destId="{A4F3826B-C398-41D7-9010-2D3B1604F9A9}" srcOrd="1" destOrd="0" presId="urn:microsoft.com/office/officeart/2005/8/layout/hList1"/>
    <dgm:cxn modelId="{17D37F71-4323-4692-893B-D54863BD6CED}" type="presParOf" srcId="{92B8DD09-86E8-432F-9D38-4DC9C1D39A71}" destId="{077994E6-7455-4ACD-8242-2CCF0B66A3CF}" srcOrd="5" destOrd="0" presId="urn:microsoft.com/office/officeart/2005/8/layout/hList1"/>
    <dgm:cxn modelId="{03FE2BAD-9AF9-4062-A5E6-574D24458EA3}" type="presParOf" srcId="{92B8DD09-86E8-432F-9D38-4DC9C1D39A71}" destId="{98E01017-6916-4916-98E9-1DCDCDC67A51}" srcOrd="6" destOrd="0" presId="urn:microsoft.com/office/officeart/2005/8/layout/hList1"/>
    <dgm:cxn modelId="{274A4964-C597-4C44-BAB9-F8DC3FB7EFFE}" type="presParOf" srcId="{98E01017-6916-4916-98E9-1DCDCDC67A51}" destId="{5117D8BB-C34F-4D32-B820-C0BF344486C3}" srcOrd="0" destOrd="0" presId="urn:microsoft.com/office/officeart/2005/8/layout/hList1"/>
    <dgm:cxn modelId="{59B1BD8C-7005-427A-A1EC-84C53666C5FC}" type="presParOf" srcId="{98E01017-6916-4916-98E9-1DCDCDC67A51}" destId="{5F2876E0-40B5-4E7A-99E9-4FF8F61DF6B0}" srcOrd="1" destOrd="0" presId="urn:microsoft.com/office/officeart/2005/8/layout/hList1"/>
    <dgm:cxn modelId="{E849B98A-9E0A-4098-84EF-8B6F3B9AFDFA}" type="presParOf" srcId="{92B8DD09-86E8-432F-9D38-4DC9C1D39A71}" destId="{01992113-FFC6-474F-9A33-A6EAA3C92252}" srcOrd="7" destOrd="0" presId="urn:microsoft.com/office/officeart/2005/8/layout/hList1"/>
    <dgm:cxn modelId="{FAE4BEE5-04E4-4BA6-8E97-A4531E182BBC}" type="presParOf" srcId="{92B8DD09-86E8-432F-9D38-4DC9C1D39A71}" destId="{B847226D-93B9-4A7B-A13F-105914DDE4E2}" srcOrd="8" destOrd="0" presId="urn:microsoft.com/office/officeart/2005/8/layout/hList1"/>
    <dgm:cxn modelId="{A42963AB-516C-4D7E-AD08-28647580EE7F}" type="presParOf" srcId="{B847226D-93B9-4A7B-A13F-105914DDE4E2}" destId="{415B344A-3FDE-4579-BF73-3D9944769592}" srcOrd="0" destOrd="0" presId="urn:microsoft.com/office/officeart/2005/8/layout/hList1"/>
    <dgm:cxn modelId="{972E0601-93C2-4AD1-817C-1430EAF32643}" type="presParOf" srcId="{B847226D-93B9-4A7B-A13F-105914DDE4E2}" destId="{3823F408-3645-46F0-86CB-5C9BE56D94D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26ED47-C479-9645-8FB6-2E7F4DD2862E}" type="datetimeFigureOut">
              <a:rPr lang="ru-RU" smtClean="0"/>
              <a:t>04.08.2022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8EC475-6065-984E-8A7B-A4F90A032B8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202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emf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emf"/><Relationship Id="rId4" Type="http://schemas.openxmlformats.org/officeDocument/2006/relationships/image" Target="../media/image3.png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Изображение выглядит как сидит, дисплей, компьютер, ст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5DDD05CB-2E66-FE41-B90C-3BED6168EC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" t="6771" r="65" b="10382"/>
          <a:stretch/>
        </p:blipFill>
        <p:spPr>
          <a:xfrm>
            <a:off x="0" y="-1"/>
            <a:ext cx="12191999" cy="6863589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E226F7B9-62D5-2742-9B27-DE7A734B57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68927" y="1295163"/>
            <a:ext cx="838739" cy="983706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E97C47BF-43EF-F942-8B55-90BCB0808BB2}"/>
              </a:ext>
            </a:extLst>
          </p:cNvPr>
          <p:cNvSpPr txBox="1"/>
          <p:nvPr userDrawn="1"/>
        </p:nvSpPr>
        <p:spPr>
          <a:xfrm>
            <a:off x="1807068" y="2404122"/>
            <a:ext cx="43819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ФЕДЕРАЛЬНАЯ СЛУЖБА</a:t>
            </a:r>
          </a:p>
          <a:p>
            <a:pPr algn="ctr"/>
            <a:r>
              <a:rPr lang="ru-R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ГОСУДАРСТВЕННОЙ СТАТИСТИКИ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1AF1070-B945-8D4C-899C-993073D726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51486" y="3845860"/>
            <a:ext cx="4860814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ru-RU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ru-RU" sz="1800" dirty="0" smtClean="0"/>
            </a:lvl2pPr>
            <a:lvl3pPr>
              <a:defRPr lang="ru-RU" sz="1800" dirty="0" smtClean="0"/>
            </a:lvl3pPr>
            <a:lvl4pPr>
              <a:defRPr lang="ru-RU" dirty="0" smtClean="0"/>
            </a:lvl4pPr>
            <a:lvl5pPr>
              <a:defRPr lang="ru-RU" dirty="0"/>
            </a:lvl5pPr>
          </a:lstStyle>
          <a:p>
            <a:pPr marL="0" lvl="0"/>
            <a:r>
              <a:rPr lang="ru-RU" dirty="0"/>
              <a:t>Образец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xmlns="" id="{DD92C87E-2341-274B-BF52-A5D44F5B38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88025" y="5527407"/>
            <a:ext cx="5565775" cy="4006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 indent="0">
              <a:buNone/>
              <a:defRPr lang="ru-RU" smtClean="0">
                <a:solidFill>
                  <a:srgbClr val="C00000"/>
                </a:solidFill>
                <a:latin typeface="Arial"/>
                <a:cs typeface="Arial"/>
              </a:defRPr>
            </a:lvl1pPr>
            <a:lvl2pPr>
              <a:defRPr lang="ru-RU" sz="1800" smtClean="0"/>
            </a:lvl2pPr>
            <a:lvl3pPr>
              <a:defRPr lang="ru-RU" sz="1800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12700" lvl="0">
              <a:spcBef>
                <a:spcPts val="100"/>
              </a:spcBef>
            </a:pPr>
            <a:r>
              <a:rPr lang="ru-RU" dirty="0"/>
              <a:t>Образец текста</a:t>
            </a:r>
          </a:p>
        </p:txBody>
      </p: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xmlns="" id="{C0E2B938-342D-8049-8714-0DBDEFB7B8E6}"/>
              </a:ext>
            </a:extLst>
          </p:cNvPr>
          <p:cNvGrpSpPr/>
          <p:nvPr userDrawn="1"/>
        </p:nvGrpSpPr>
        <p:grpSpPr>
          <a:xfrm>
            <a:off x="11456590" y="4641508"/>
            <a:ext cx="494109" cy="499100"/>
            <a:chOff x="9699205" y="5186438"/>
            <a:chExt cx="440055" cy="444500"/>
          </a:xfrm>
        </p:grpSpPr>
        <p:sp>
          <p:nvSpPr>
            <p:cNvPr id="35" name="object 16">
              <a:extLst>
                <a:ext uri="{FF2B5EF4-FFF2-40B4-BE49-F238E27FC236}">
                  <a16:creationId xmlns:a16="http://schemas.microsoft.com/office/drawing/2014/main" xmlns="" id="{C1AF891F-E358-354D-8AE1-626631524F42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17">
              <a:extLst>
                <a:ext uri="{FF2B5EF4-FFF2-40B4-BE49-F238E27FC236}">
                  <a16:creationId xmlns:a16="http://schemas.microsoft.com/office/drawing/2014/main" xmlns="" id="{3EAFB859-847C-C54D-A042-FD8F8AE9C64B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5738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object 7">
            <a:extLst>
              <a:ext uri="{FF2B5EF4-FFF2-40B4-BE49-F238E27FC236}">
                <a16:creationId xmlns:a16="http://schemas.microsoft.com/office/drawing/2014/main" xmlns="" id="{6BCF7F52-C500-194A-8FDB-1C45B1890E62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Текст 17">
            <a:extLst>
              <a:ext uri="{FF2B5EF4-FFF2-40B4-BE49-F238E27FC236}">
                <a16:creationId xmlns:a16="http://schemas.microsoft.com/office/drawing/2014/main" xmlns="" id="{505DA8AD-1619-444D-90B9-AB4F90627F8F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6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000124" y="1687112"/>
            <a:ext cx="3362326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0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8335564" y="1687112"/>
            <a:ext cx="3362326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1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4668439" y="1687112"/>
            <a:ext cx="3362326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0708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в ноутбук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2">
            <a:extLst>
              <a:ext uri="{FF2B5EF4-FFF2-40B4-BE49-F238E27FC236}">
                <a16:creationId xmlns:a16="http://schemas.microsoft.com/office/drawing/2014/main" xmlns="" id="{A32F654B-2BB9-1146-B60D-BED70D67F881}"/>
              </a:ext>
            </a:extLst>
          </p:cNvPr>
          <p:cNvSpPr/>
          <p:nvPr userDrawn="1"/>
        </p:nvSpPr>
        <p:spPr>
          <a:xfrm>
            <a:off x="0" y="1577061"/>
            <a:ext cx="8089900" cy="3878316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5B740BA1-D2FE-8242-869F-79EFEB1D24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252" t="5550" r="23733" b="2428"/>
          <a:stretch/>
        </p:blipFill>
        <p:spPr>
          <a:xfrm>
            <a:off x="5844746" y="843939"/>
            <a:ext cx="6347254" cy="4943819"/>
          </a:xfrm>
          <a:prstGeom prst="rect">
            <a:avLst/>
          </a:prstGeom>
        </p:spPr>
      </p:pic>
      <p:sp>
        <p:nvSpPr>
          <p:cNvPr id="4" name="Рисунок 3">
            <a:extLst>
              <a:ext uri="{FF2B5EF4-FFF2-40B4-BE49-F238E27FC236}">
                <a16:creationId xmlns:a16="http://schemas.microsoft.com/office/drawing/2014/main" xmlns="" id="{480833B5-F2B5-764F-89E3-8D464F7B36A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95475" y="1155502"/>
            <a:ext cx="5296525" cy="3976197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358566" y="1684750"/>
            <a:ext cx="5862352" cy="31880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5" name="object 7">
            <a:extLst>
              <a:ext uri="{FF2B5EF4-FFF2-40B4-BE49-F238E27FC236}">
                <a16:creationId xmlns:a16="http://schemas.microsoft.com/office/drawing/2014/main" xmlns="" id="{515B5E40-509C-674A-A0CE-A82644D303E5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" name="Текст 17">
            <a:extLst>
              <a:ext uri="{FF2B5EF4-FFF2-40B4-BE49-F238E27FC236}">
                <a16:creationId xmlns:a16="http://schemas.microsoft.com/office/drawing/2014/main" xmlns="" id="{0C35332F-46F8-0546-995C-37C104CAD137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8322744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51C1F4E9-1C6C-1B44-8008-50554A2853D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803189"/>
            <a:ext cx="5931243" cy="5189624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6443882" y="1766887"/>
            <a:ext cx="5339662" cy="332422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6" name="object 7">
            <a:extLst>
              <a:ext uri="{FF2B5EF4-FFF2-40B4-BE49-F238E27FC236}">
                <a16:creationId xmlns:a16="http://schemas.microsoft.com/office/drawing/2014/main" xmlns="" id="{6C49A229-F120-BD44-8911-B70221A59A36}"/>
              </a:ext>
            </a:extLst>
          </p:cNvPr>
          <p:cNvSpPr/>
          <p:nvPr userDrawn="1"/>
        </p:nvSpPr>
        <p:spPr>
          <a:xfrm>
            <a:off x="0" y="1538807"/>
            <a:ext cx="259491" cy="371838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011254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и текст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51C1F4E9-1C6C-1B44-8008-50554A2853D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42047" y="1289167"/>
            <a:ext cx="5506072" cy="42796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6443882" y="1289168"/>
            <a:ext cx="5339662" cy="4279664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object 7">
            <a:extLst>
              <a:ext uri="{FF2B5EF4-FFF2-40B4-BE49-F238E27FC236}">
                <a16:creationId xmlns:a16="http://schemas.microsoft.com/office/drawing/2014/main" xmlns="" id="{C4CAAF58-D51D-2F45-BC38-B4EAB0CFADC2}"/>
              </a:ext>
            </a:extLst>
          </p:cNvPr>
          <p:cNvSpPr/>
          <p:nvPr userDrawn="1"/>
        </p:nvSpPr>
        <p:spPr>
          <a:xfrm>
            <a:off x="5671752" y="1289166"/>
            <a:ext cx="259491" cy="4279663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r>
              <a:rPr lang="ru-RU" dirty="0"/>
              <a:t> </a:t>
            </a:r>
            <a:endParaRPr dirty="0"/>
          </a:p>
        </p:txBody>
      </p:sp>
      <p:sp>
        <p:nvSpPr>
          <p:cNvPr id="18" name="object 7">
            <a:extLst>
              <a:ext uri="{FF2B5EF4-FFF2-40B4-BE49-F238E27FC236}">
                <a16:creationId xmlns:a16="http://schemas.microsoft.com/office/drawing/2014/main" xmlns="" id="{B780F91E-59E4-7E41-8159-0A9695B37680}"/>
              </a:ext>
            </a:extLst>
          </p:cNvPr>
          <p:cNvSpPr/>
          <p:nvPr userDrawn="1"/>
        </p:nvSpPr>
        <p:spPr>
          <a:xfrm>
            <a:off x="0" y="1289165"/>
            <a:ext cx="259491" cy="4279663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r>
              <a:rPr lang="ru-RU" dirty="0"/>
              <a:t>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465955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изображения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51C1F4E9-1C6C-1B44-8008-50554A2853D5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1" y="867918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5745892" y="1569806"/>
            <a:ext cx="6037652" cy="3718387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" name="object 7">
            <a:extLst>
              <a:ext uri="{FF2B5EF4-FFF2-40B4-BE49-F238E27FC236}">
                <a16:creationId xmlns:a16="http://schemas.microsoft.com/office/drawing/2014/main" xmlns="" id="{B9A9E15C-3FB6-A548-B181-7143DD44330D}"/>
              </a:ext>
            </a:extLst>
          </p:cNvPr>
          <p:cNvSpPr/>
          <p:nvPr userDrawn="1"/>
        </p:nvSpPr>
        <p:spPr>
          <a:xfrm>
            <a:off x="4997057" y="1569805"/>
            <a:ext cx="259491" cy="371838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Рисунок 2">
            <a:extLst>
              <a:ext uri="{FF2B5EF4-FFF2-40B4-BE49-F238E27FC236}">
                <a16:creationId xmlns:a16="http://schemas.microsoft.com/office/drawing/2014/main" xmlns="" id="{0ADFD737-0167-A84C-B53A-A3E2BDFC439C}"/>
              </a:ext>
            </a:extLst>
          </p:cNvPr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2497868" y="867918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18" name="Рисунок 2">
            <a:extLst>
              <a:ext uri="{FF2B5EF4-FFF2-40B4-BE49-F238E27FC236}">
                <a16:creationId xmlns:a16="http://schemas.microsoft.com/office/drawing/2014/main" xmlns="" id="{BA995731-197A-2943-ACA8-4659E7D0E367}"/>
              </a:ext>
            </a:extLst>
          </p:cNvPr>
          <p:cNvSpPr>
            <a:spLocks noGrp="1" noChangeAspect="1"/>
          </p:cNvSpPr>
          <p:nvPr userDrawn="1">
            <p:ph type="pic" sz="quarter" idx="14"/>
          </p:nvPr>
        </p:nvSpPr>
        <p:spPr>
          <a:xfrm>
            <a:off x="0" y="3362954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22" name="Рисунок 2">
            <a:extLst>
              <a:ext uri="{FF2B5EF4-FFF2-40B4-BE49-F238E27FC236}">
                <a16:creationId xmlns:a16="http://schemas.microsoft.com/office/drawing/2014/main" xmlns="" id="{095DDF4D-5A25-9F40-9557-8ED2090DC538}"/>
              </a:ext>
            </a:extLst>
          </p:cNvPr>
          <p:cNvSpPr>
            <a:spLocks noGrp="1" noChangeAspect="1"/>
          </p:cNvSpPr>
          <p:nvPr userDrawn="1">
            <p:ph type="pic" sz="quarter" idx="15"/>
          </p:nvPr>
        </p:nvSpPr>
        <p:spPr>
          <a:xfrm>
            <a:off x="2497868" y="3362954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1731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 слайд под таблиц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xmlns="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Текст 17">
            <a:extLst>
              <a:ext uri="{FF2B5EF4-FFF2-40B4-BE49-F238E27FC236}">
                <a16:creationId xmlns:a16="http://schemas.microsoft.com/office/drawing/2014/main" xmlns="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1918073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xmlns="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Текст 17">
            <a:extLst>
              <a:ext uri="{FF2B5EF4-FFF2-40B4-BE49-F238E27FC236}">
                <a16:creationId xmlns:a16="http://schemas.microsoft.com/office/drawing/2014/main" xmlns="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4479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2">
            <a:extLst>
              <a:ext uri="{FF2B5EF4-FFF2-40B4-BE49-F238E27FC236}">
                <a16:creationId xmlns:a16="http://schemas.microsoft.com/office/drawing/2014/main" xmlns="" id="{0560CFF3-0F6B-EE47-8233-2752BA7C190C}"/>
              </a:ext>
            </a:extLst>
          </p:cNvPr>
          <p:cNvSpPr/>
          <p:nvPr userDrawn="1"/>
        </p:nvSpPr>
        <p:spPr>
          <a:xfrm>
            <a:off x="0" y="1705727"/>
            <a:ext cx="12192000" cy="4492997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 dirty="0">
              <a:highlight>
                <a:srgbClr val="345074"/>
              </a:highlight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8" name="object 7">
            <a:extLst>
              <a:ext uri="{FF2B5EF4-FFF2-40B4-BE49-F238E27FC236}">
                <a16:creationId xmlns:a16="http://schemas.microsoft.com/office/drawing/2014/main" xmlns="" id="{2E9797C7-8447-7949-8633-B9C1F8C8B7D2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Текст 17">
            <a:extLst>
              <a:ext uri="{FF2B5EF4-FFF2-40B4-BE49-F238E27FC236}">
                <a16:creationId xmlns:a16="http://schemas.microsoft.com/office/drawing/2014/main" xmlns="" id="{65282F85-5E1C-A643-B6D1-764B9457ED35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4049071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2">
            <a:extLst>
              <a:ext uri="{FF2B5EF4-FFF2-40B4-BE49-F238E27FC236}">
                <a16:creationId xmlns:a16="http://schemas.microsoft.com/office/drawing/2014/main" xmlns="" id="{FBDE76DB-A8FB-674B-86CB-3C735C2794DB}"/>
              </a:ext>
            </a:extLst>
          </p:cNvPr>
          <p:cNvSpPr/>
          <p:nvPr userDrawn="1"/>
        </p:nvSpPr>
        <p:spPr>
          <a:xfrm>
            <a:off x="0" y="1473035"/>
            <a:ext cx="12192000" cy="5384966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 dirty="0">
              <a:highlight>
                <a:srgbClr val="345074"/>
              </a:highlight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6" name="object 7">
            <a:extLst>
              <a:ext uri="{FF2B5EF4-FFF2-40B4-BE49-F238E27FC236}">
                <a16:creationId xmlns:a16="http://schemas.microsoft.com/office/drawing/2014/main" xmlns="" id="{D6E06661-EB7F-9A4F-ABE0-E508C3AF0496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Текст 17">
            <a:extLst>
              <a:ext uri="{FF2B5EF4-FFF2-40B4-BE49-F238E27FC236}">
                <a16:creationId xmlns:a16="http://schemas.microsoft.com/office/drawing/2014/main" xmlns="" id="{BA39ABDA-F5E8-8E4A-9F54-A6F49EE67CC1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085940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Изображение выглядит как сидит, дисплей, компьютер, ст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5DDD05CB-2E66-FE41-B90C-3BED6168EC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" t="6771" r="65" b="10382"/>
          <a:stretch/>
        </p:blipFill>
        <p:spPr>
          <a:xfrm>
            <a:off x="0" y="-1"/>
            <a:ext cx="12191999" cy="6863589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E226F7B9-62D5-2742-9B27-DE7A734B57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68927" y="1295163"/>
            <a:ext cx="838739" cy="983706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E97C47BF-43EF-F942-8B55-90BCB0808BB2}"/>
              </a:ext>
            </a:extLst>
          </p:cNvPr>
          <p:cNvSpPr txBox="1"/>
          <p:nvPr userDrawn="1"/>
        </p:nvSpPr>
        <p:spPr>
          <a:xfrm>
            <a:off x="1807068" y="2404122"/>
            <a:ext cx="43819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solidFill>
                  <a:prstClr val="white"/>
                </a:solidFill>
                <a:cs typeface="Arial" panose="020B0604020202020204" pitchFamily="34" charset="0"/>
              </a:rPr>
              <a:t>ФЕДЕРАЛЬНАЯ СЛУЖБА</a:t>
            </a:r>
          </a:p>
          <a:p>
            <a:pPr algn="ctr"/>
            <a:r>
              <a:rPr lang="ru-RU" sz="1000" dirty="0">
                <a:solidFill>
                  <a:prstClr val="white"/>
                </a:solidFill>
                <a:cs typeface="Arial" panose="020B0604020202020204" pitchFamily="34" charset="0"/>
              </a:rPr>
              <a:t>ГОСУДАРСТВЕННОЙ СТАТИСТИКИ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1AF1070-B945-8D4C-899C-993073D726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51486" y="3845860"/>
            <a:ext cx="4860814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ru-RU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ru-RU" sz="1800" dirty="0" smtClean="0"/>
            </a:lvl2pPr>
            <a:lvl3pPr>
              <a:defRPr lang="ru-RU" sz="1800" dirty="0" smtClean="0"/>
            </a:lvl3pPr>
            <a:lvl4pPr>
              <a:defRPr lang="ru-RU" dirty="0" smtClean="0"/>
            </a:lvl4pPr>
            <a:lvl5pPr>
              <a:defRPr lang="ru-RU" dirty="0"/>
            </a:lvl5pPr>
          </a:lstStyle>
          <a:p>
            <a:pPr marL="0" lvl="0"/>
            <a:r>
              <a:rPr lang="ru-RU" dirty="0"/>
              <a:t>Образец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xmlns="" id="{DD92C87E-2341-274B-BF52-A5D44F5B38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88025" y="5527407"/>
            <a:ext cx="5565775" cy="4006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 indent="0">
              <a:buNone/>
              <a:defRPr lang="ru-RU" smtClean="0">
                <a:solidFill>
                  <a:srgbClr val="C00000"/>
                </a:solidFill>
                <a:latin typeface="Arial"/>
                <a:cs typeface="Arial"/>
              </a:defRPr>
            </a:lvl1pPr>
            <a:lvl2pPr>
              <a:defRPr lang="ru-RU" sz="1800" smtClean="0"/>
            </a:lvl2pPr>
            <a:lvl3pPr>
              <a:defRPr lang="ru-RU" sz="1800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12700" lvl="0">
              <a:spcBef>
                <a:spcPts val="100"/>
              </a:spcBef>
            </a:pPr>
            <a:r>
              <a:rPr lang="ru-RU" dirty="0"/>
              <a:t>Образец текста</a:t>
            </a:r>
          </a:p>
        </p:txBody>
      </p: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xmlns="" id="{C0E2B938-342D-8049-8714-0DBDEFB7B8E6}"/>
              </a:ext>
            </a:extLst>
          </p:cNvPr>
          <p:cNvGrpSpPr/>
          <p:nvPr userDrawn="1"/>
        </p:nvGrpSpPr>
        <p:grpSpPr>
          <a:xfrm>
            <a:off x="11456590" y="4641508"/>
            <a:ext cx="494109" cy="499100"/>
            <a:chOff x="9699205" y="5186438"/>
            <a:chExt cx="440055" cy="444500"/>
          </a:xfrm>
        </p:grpSpPr>
        <p:sp>
          <p:nvSpPr>
            <p:cNvPr id="35" name="object 16">
              <a:extLst>
                <a:ext uri="{FF2B5EF4-FFF2-40B4-BE49-F238E27FC236}">
                  <a16:creationId xmlns:a16="http://schemas.microsoft.com/office/drawing/2014/main" xmlns="" id="{C1AF891F-E358-354D-8AE1-626631524F42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" name="object 17">
              <a:extLst>
                <a:ext uri="{FF2B5EF4-FFF2-40B4-BE49-F238E27FC236}">
                  <a16:creationId xmlns:a16="http://schemas.microsoft.com/office/drawing/2014/main" xmlns="" id="{3EAFB859-847C-C54D-A042-FD8F8AE9C64B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95397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6F2A08B-66B9-5F42-9C20-4975C2E6BB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09" r="23284"/>
          <a:stretch/>
        </p:blipFill>
        <p:spPr>
          <a:xfrm>
            <a:off x="12699" y="-1"/>
            <a:ext cx="5532724" cy="6848977"/>
          </a:xfrm>
          <a:prstGeom prst="rect">
            <a:avLst/>
          </a:prstGeom>
        </p:spPr>
      </p:pic>
      <p:sp>
        <p:nvSpPr>
          <p:cNvPr id="12" name="object 6">
            <a:extLst>
              <a:ext uri="{FF2B5EF4-FFF2-40B4-BE49-F238E27FC236}">
                <a16:creationId xmlns:a16="http://schemas.microsoft.com/office/drawing/2014/main" xmlns="" id="{01840757-1A8F-8940-BE11-7CD26EE44EBD}"/>
              </a:ext>
            </a:extLst>
          </p:cNvPr>
          <p:cNvSpPr/>
          <p:nvPr userDrawn="1"/>
        </p:nvSpPr>
        <p:spPr>
          <a:xfrm>
            <a:off x="0" y="4380"/>
            <a:ext cx="5532724" cy="6853620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  <a:alpha val="57000"/>
                </a:schemeClr>
              </a:gs>
              <a:gs pos="100000">
                <a:schemeClr val="tx2">
                  <a:lumMod val="50000"/>
                  <a:alpha val="48000"/>
                </a:schemeClr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3">
            <a:extLst>
              <a:ext uri="{FF2B5EF4-FFF2-40B4-BE49-F238E27FC236}">
                <a16:creationId xmlns:a16="http://schemas.microsoft.com/office/drawing/2014/main" xmlns="" id="{4F1E6446-080F-6744-BA0A-A2185B987FC3}"/>
              </a:ext>
            </a:extLst>
          </p:cNvPr>
          <p:cNvSpPr/>
          <p:nvPr userDrawn="1"/>
        </p:nvSpPr>
        <p:spPr>
          <a:xfrm>
            <a:off x="-395" y="9023"/>
            <a:ext cx="5545817" cy="1299364"/>
          </a:xfrm>
          <a:prstGeom prst="rect">
            <a:avLst/>
          </a:prstGeom>
          <a:blipFill dpi="0" rotWithShape="1">
            <a:blip r:embed="rId3" cstate="print">
              <a:alphaModFix amt="50000"/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3">
            <a:extLst>
              <a:ext uri="{FF2B5EF4-FFF2-40B4-BE49-F238E27FC236}">
                <a16:creationId xmlns:a16="http://schemas.microsoft.com/office/drawing/2014/main" xmlns="" id="{FF746D93-968B-0A4F-9742-5AFBFB36E8A1}"/>
              </a:ext>
            </a:extLst>
          </p:cNvPr>
          <p:cNvSpPr/>
          <p:nvPr userDrawn="1"/>
        </p:nvSpPr>
        <p:spPr>
          <a:xfrm>
            <a:off x="12698" y="5558636"/>
            <a:ext cx="5532724" cy="1299364"/>
          </a:xfrm>
          <a:prstGeom prst="rect">
            <a:avLst/>
          </a:prstGeom>
          <a:blipFill dpi="0" rotWithShape="1">
            <a:blip r:embed="rId3" cstate="print">
              <a:alphaModFix amt="39000"/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A8F43CCF-0C8C-B749-9C98-DED4A3D4F3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4964DB4B-B7EC-3D47-A179-1426679A7A13}"/>
              </a:ext>
            </a:extLst>
          </p:cNvPr>
          <p:cNvGrpSpPr/>
          <p:nvPr userDrawn="1"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5" name="object 16">
              <a:extLst>
                <a:ext uri="{FF2B5EF4-FFF2-40B4-BE49-F238E27FC236}">
                  <a16:creationId xmlns:a16="http://schemas.microsoft.com/office/drawing/2014/main" xmlns="" id="{9E747D6A-7EA4-7342-BF64-4108572BCA2F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17">
              <a:extLst>
                <a:ext uri="{FF2B5EF4-FFF2-40B4-BE49-F238E27FC236}">
                  <a16:creationId xmlns:a16="http://schemas.microsoft.com/office/drawing/2014/main" xmlns="" id="{2FD602E7-D3D4-E74F-A1CD-F4B66EB3A131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7">
            <a:extLst>
              <a:ext uri="{FF2B5EF4-FFF2-40B4-BE49-F238E27FC236}">
                <a16:creationId xmlns:a16="http://schemas.microsoft.com/office/drawing/2014/main" xmlns="" id="{779541B8-14F7-6144-BB99-31217AC29512}"/>
              </a:ext>
            </a:extLst>
          </p:cNvPr>
          <p:cNvSpPr/>
          <p:nvPr userDrawn="1"/>
        </p:nvSpPr>
        <p:spPr>
          <a:xfrm>
            <a:off x="5087275" y="1308387"/>
            <a:ext cx="459073" cy="4250249"/>
          </a:xfrm>
          <a:custGeom>
            <a:avLst/>
            <a:gdLst/>
            <a:ahLst/>
            <a:cxnLst/>
            <a:rect l="l" t="t" r="r" b="b"/>
            <a:pathLst>
              <a:path w="405764" h="3338195">
                <a:moveTo>
                  <a:pt x="405536" y="3337890"/>
                </a:moveTo>
                <a:lnTo>
                  <a:pt x="0" y="3337890"/>
                </a:lnTo>
                <a:lnTo>
                  <a:pt x="0" y="0"/>
                </a:lnTo>
                <a:lnTo>
                  <a:pt x="405536" y="0"/>
                </a:lnTo>
                <a:lnTo>
                  <a:pt x="405536" y="333789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10EB0EF1-D970-7241-BD5D-AE63BD22BB7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51875" y="105218"/>
            <a:ext cx="917338" cy="107589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C777D55F-3E95-904E-BFBB-D0759B65BA24}"/>
              </a:ext>
            </a:extLst>
          </p:cNvPr>
          <p:cNvSpPr txBox="1"/>
          <p:nvPr userDrawn="1"/>
        </p:nvSpPr>
        <p:spPr>
          <a:xfrm>
            <a:off x="1741233" y="457347"/>
            <a:ext cx="38314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ФЕДЕРАЛЬНАЯ СЛУЖБА</a:t>
            </a:r>
          </a:p>
          <a:p>
            <a:pPr>
              <a:lnSpc>
                <a:spcPct val="100000"/>
              </a:lnSpc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ГОСУДАРСТВЕННОЙ СТАТИСТИКИ</a:t>
            </a:r>
          </a:p>
        </p:txBody>
      </p:sp>
      <p:sp>
        <p:nvSpPr>
          <p:cNvPr id="25" name="Текст 24">
            <a:extLst>
              <a:ext uri="{FF2B5EF4-FFF2-40B4-BE49-F238E27FC236}">
                <a16:creationId xmlns:a16="http://schemas.microsoft.com/office/drawing/2014/main" xmlns="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0600" y="1400375"/>
            <a:ext cx="3937000" cy="3987800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97281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6F2A08B-66B9-5F42-9C20-4975C2E6BB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09" r="23284"/>
          <a:stretch/>
        </p:blipFill>
        <p:spPr>
          <a:xfrm>
            <a:off x="12699" y="-1"/>
            <a:ext cx="5532724" cy="6848977"/>
          </a:xfrm>
          <a:prstGeom prst="rect">
            <a:avLst/>
          </a:prstGeom>
        </p:spPr>
      </p:pic>
      <p:sp>
        <p:nvSpPr>
          <p:cNvPr id="12" name="object 6">
            <a:extLst>
              <a:ext uri="{FF2B5EF4-FFF2-40B4-BE49-F238E27FC236}">
                <a16:creationId xmlns:a16="http://schemas.microsoft.com/office/drawing/2014/main" xmlns="" id="{01840757-1A8F-8940-BE11-7CD26EE44EBD}"/>
              </a:ext>
            </a:extLst>
          </p:cNvPr>
          <p:cNvSpPr/>
          <p:nvPr userDrawn="1"/>
        </p:nvSpPr>
        <p:spPr>
          <a:xfrm>
            <a:off x="0" y="4380"/>
            <a:ext cx="5532724" cy="6853620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  <a:alpha val="57000"/>
                </a:schemeClr>
              </a:gs>
              <a:gs pos="100000">
                <a:schemeClr val="tx2">
                  <a:lumMod val="50000"/>
                  <a:alpha val="48000"/>
                </a:schemeClr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" name="object 3">
            <a:extLst>
              <a:ext uri="{FF2B5EF4-FFF2-40B4-BE49-F238E27FC236}">
                <a16:creationId xmlns:a16="http://schemas.microsoft.com/office/drawing/2014/main" xmlns="" id="{4F1E6446-080F-6744-BA0A-A2185B987FC3}"/>
              </a:ext>
            </a:extLst>
          </p:cNvPr>
          <p:cNvSpPr/>
          <p:nvPr userDrawn="1"/>
        </p:nvSpPr>
        <p:spPr>
          <a:xfrm>
            <a:off x="-395" y="9023"/>
            <a:ext cx="5545817" cy="1299364"/>
          </a:xfrm>
          <a:prstGeom prst="rect">
            <a:avLst/>
          </a:prstGeom>
          <a:blipFill dpi="0" rotWithShape="1">
            <a:blip r:embed="rId3" cstate="print">
              <a:alphaModFix amt="50000"/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23" name="object 3">
            <a:extLst>
              <a:ext uri="{FF2B5EF4-FFF2-40B4-BE49-F238E27FC236}">
                <a16:creationId xmlns:a16="http://schemas.microsoft.com/office/drawing/2014/main" xmlns="" id="{FF746D93-968B-0A4F-9742-5AFBFB36E8A1}"/>
              </a:ext>
            </a:extLst>
          </p:cNvPr>
          <p:cNvSpPr/>
          <p:nvPr userDrawn="1"/>
        </p:nvSpPr>
        <p:spPr>
          <a:xfrm>
            <a:off x="12698" y="5558636"/>
            <a:ext cx="5532724" cy="1299364"/>
          </a:xfrm>
          <a:prstGeom prst="rect">
            <a:avLst/>
          </a:prstGeom>
          <a:blipFill dpi="0" rotWithShape="1">
            <a:blip r:embed="rId3" cstate="print">
              <a:alphaModFix amt="39000"/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A8F43CCF-0C8C-B749-9C98-DED4A3D4F3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4964DB4B-B7EC-3D47-A179-1426679A7A13}"/>
              </a:ext>
            </a:extLst>
          </p:cNvPr>
          <p:cNvGrpSpPr/>
          <p:nvPr userDrawn="1"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5" name="object 16">
              <a:extLst>
                <a:ext uri="{FF2B5EF4-FFF2-40B4-BE49-F238E27FC236}">
                  <a16:creationId xmlns:a16="http://schemas.microsoft.com/office/drawing/2014/main" xmlns="" id="{9E747D6A-7EA4-7342-BF64-4108572BCA2F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" name="object 17">
              <a:extLst>
                <a:ext uri="{FF2B5EF4-FFF2-40B4-BE49-F238E27FC236}">
                  <a16:creationId xmlns:a16="http://schemas.microsoft.com/office/drawing/2014/main" xmlns="" id="{2FD602E7-D3D4-E74F-A1CD-F4B66EB3A131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3" name="object 7">
            <a:extLst>
              <a:ext uri="{FF2B5EF4-FFF2-40B4-BE49-F238E27FC236}">
                <a16:creationId xmlns:a16="http://schemas.microsoft.com/office/drawing/2014/main" xmlns="" id="{779541B8-14F7-6144-BB99-31217AC29512}"/>
              </a:ext>
            </a:extLst>
          </p:cNvPr>
          <p:cNvSpPr/>
          <p:nvPr userDrawn="1"/>
        </p:nvSpPr>
        <p:spPr>
          <a:xfrm>
            <a:off x="5087275" y="1308387"/>
            <a:ext cx="459073" cy="4250249"/>
          </a:xfrm>
          <a:custGeom>
            <a:avLst/>
            <a:gdLst/>
            <a:ahLst/>
            <a:cxnLst/>
            <a:rect l="l" t="t" r="r" b="b"/>
            <a:pathLst>
              <a:path w="405764" h="3338195">
                <a:moveTo>
                  <a:pt x="405536" y="3337890"/>
                </a:moveTo>
                <a:lnTo>
                  <a:pt x="0" y="3337890"/>
                </a:lnTo>
                <a:lnTo>
                  <a:pt x="0" y="0"/>
                </a:lnTo>
                <a:lnTo>
                  <a:pt x="405536" y="0"/>
                </a:lnTo>
                <a:lnTo>
                  <a:pt x="405536" y="333789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10EB0EF1-D970-7241-BD5D-AE63BD22BB7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51875" y="105218"/>
            <a:ext cx="917338" cy="107589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C777D55F-3E95-904E-BFBB-D0759B65BA24}"/>
              </a:ext>
            </a:extLst>
          </p:cNvPr>
          <p:cNvSpPr txBox="1"/>
          <p:nvPr userDrawn="1"/>
        </p:nvSpPr>
        <p:spPr>
          <a:xfrm>
            <a:off x="1741233" y="457347"/>
            <a:ext cx="38314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prstClr val="white"/>
                </a:solidFill>
                <a:cs typeface="Arial" panose="020B0604020202020204" pitchFamily="34" charset="0"/>
              </a:rPr>
              <a:t>ФЕДЕРАЛЬНАЯ СЛУЖБА</a:t>
            </a:r>
          </a:p>
          <a:p>
            <a:r>
              <a:rPr lang="ru-RU" sz="1400" b="1" dirty="0">
                <a:solidFill>
                  <a:prstClr val="white"/>
                </a:solidFill>
                <a:cs typeface="Arial" panose="020B0604020202020204" pitchFamily="34" charset="0"/>
              </a:rPr>
              <a:t>ГОСУДАРСТВЕННОЙ СТАТИСТИКИ</a:t>
            </a:r>
          </a:p>
        </p:txBody>
      </p:sp>
      <p:sp>
        <p:nvSpPr>
          <p:cNvPr id="25" name="Текст 24">
            <a:extLst>
              <a:ext uri="{FF2B5EF4-FFF2-40B4-BE49-F238E27FC236}">
                <a16:creationId xmlns:a16="http://schemas.microsoft.com/office/drawing/2014/main" xmlns="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0600" y="1400375"/>
            <a:ext cx="3937000" cy="3987800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15082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6"/>
          <p:cNvSpPr/>
          <p:nvPr userDrawn="1"/>
        </p:nvSpPr>
        <p:spPr>
          <a:xfrm>
            <a:off x="4964" y="5137"/>
            <a:ext cx="5557600" cy="6845833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 sz="2111">
              <a:solidFill>
                <a:prstClr val="black"/>
              </a:solidFill>
            </a:endParaRPr>
          </a:p>
        </p:txBody>
      </p:sp>
      <p:sp>
        <p:nvSpPr>
          <p:cNvPr id="15" name="object 7"/>
          <p:cNvSpPr/>
          <p:nvPr userDrawn="1"/>
        </p:nvSpPr>
        <p:spPr>
          <a:xfrm>
            <a:off x="5086749" y="1410097"/>
            <a:ext cx="475816" cy="4035914"/>
          </a:xfrm>
          <a:custGeom>
            <a:avLst/>
            <a:gdLst/>
            <a:ahLst/>
            <a:cxnLst/>
            <a:rect l="l" t="t" r="r" b="b"/>
            <a:pathLst>
              <a:path w="405764" h="3338195">
                <a:moveTo>
                  <a:pt x="405536" y="3337890"/>
                </a:moveTo>
                <a:lnTo>
                  <a:pt x="0" y="3337890"/>
                </a:lnTo>
                <a:lnTo>
                  <a:pt x="0" y="0"/>
                </a:lnTo>
                <a:lnTo>
                  <a:pt x="405536" y="0"/>
                </a:lnTo>
                <a:lnTo>
                  <a:pt x="405536" y="333789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sz="2111">
              <a:solidFill>
                <a:prstClr val="black"/>
              </a:solidFill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A8F43CCF-0C8C-B749-9C98-DED4A3D4F3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5" name="Текст 24">
            <a:extLst>
              <a:ext uri="{FF2B5EF4-FFF2-40B4-BE49-F238E27FC236}">
                <a16:creationId xmlns:a16="http://schemas.microsoft.com/office/drawing/2014/main" xmlns="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0600" y="1400375"/>
            <a:ext cx="3937000" cy="3987800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grpSp>
        <p:nvGrpSpPr>
          <p:cNvPr id="2" name="Группа 1"/>
          <p:cNvGrpSpPr/>
          <p:nvPr userDrawn="1"/>
        </p:nvGrpSpPr>
        <p:grpSpPr>
          <a:xfrm>
            <a:off x="11697890" y="5699624"/>
            <a:ext cx="494109" cy="499100"/>
            <a:chOff x="11697890" y="5699624"/>
            <a:chExt cx="494109" cy="499100"/>
          </a:xfrm>
        </p:grpSpPr>
        <p:sp>
          <p:nvSpPr>
            <p:cNvPr id="24" name="object 16">
              <a:extLst>
                <a:ext uri="{FF2B5EF4-FFF2-40B4-BE49-F238E27FC236}">
                  <a16:creationId xmlns:a16="http://schemas.microsoft.com/office/drawing/2014/main" xmlns="" id="{9E747D6A-7EA4-7342-BF64-4108572BCA2F}"/>
                </a:ext>
              </a:extLst>
            </p:cNvPr>
            <p:cNvSpPr/>
            <p:nvPr/>
          </p:nvSpPr>
          <p:spPr>
            <a:xfrm>
              <a:off x="11697890" y="5699624"/>
              <a:ext cx="494109" cy="4991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" name="object 17">
              <a:extLst>
                <a:ext uri="{FF2B5EF4-FFF2-40B4-BE49-F238E27FC236}">
                  <a16:creationId xmlns:a16="http://schemas.microsoft.com/office/drawing/2014/main" xmlns="" id="{2FD602E7-D3D4-E74F-A1CD-F4B66EB3A131}"/>
                </a:ext>
              </a:extLst>
            </p:cNvPr>
            <p:cNvSpPr/>
            <p:nvPr/>
          </p:nvSpPr>
          <p:spPr>
            <a:xfrm>
              <a:off x="11877612" y="5818578"/>
              <a:ext cx="153579" cy="2884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4433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тбивоч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k object 16">
            <a:extLst>
              <a:ext uri="{FF2B5EF4-FFF2-40B4-BE49-F238E27FC236}">
                <a16:creationId xmlns:a16="http://schemas.microsoft.com/office/drawing/2014/main" xmlns="" id="{D8863855-8BDF-4E45-809B-F11F7FD06B41}"/>
              </a:ext>
            </a:extLst>
          </p:cNvPr>
          <p:cNvSpPr/>
          <p:nvPr userDrawn="1"/>
        </p:nvSpPr>
        <p:spPr>
          <a:xfrm>
            <a:off x="-1" y="1894302"/>
            <a:ext cx="7035799" cy="3069396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16200000" scaled="1"/>
            <a:tileRect/>
          </a:gra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5" name="Рисунок 4" descr="Изображение выглядит как внутренний, потолок, окно, ст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DBF9D9E1-A88A-4140-990C-66A04C293C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02" b="3491"/>
          <a:stretch/>
        </p:blipFill>
        <p:spPr>
          <a:xfrm>
            <a:off x="497237" y="779143"/>
            <a:ext cx="6084007" cy="5001525"/>
          </a:xfrm>
          <a:prstGeom prst="rect">
            <a:avLst/>
          </a:prstGeom>
        </p:spPr>
      </p:pic>
      <p:sp>
        <p:nvSpPr>
          <p:cNvPr id="6" name="object 3">
            <a:extLst>
              <a:ext uri="{FF2B5EF4-FFF2-40B4-BE49-F238E27FC236}">
                <a16:creationId xmlns:a16="http://schemas.microsoft.com/office/drawing/2014/main" xmlns="" id="{4DC73FA9-CFCC-4349-9EBF-D22E76F9EBCE}"/>
              </a:ext>
            </a:extLst>
          </p:cNvPr>
          <p:cNvSpPr/>
          <p:nvPr userDrawn="1"/>
        </p:nvSpPr>
        <p:spPr>
          <a:xfrm>
            <a:off x="497236" y="777912"/>
            <a:ext cx="6084007" cy="5001525"/>
          </a:xfrm>
          <a:prstGeom prst="rect">
            <a:avLst/>
          </a:prstGeom>
          <a:solidFill>
            <a:srgbClr val="0051B2">
              <a:alpha val="44000"/>
            </a:srgbClr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FD3DD10-149B-3C4C-814A-672DF381517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9871" y="3493453"/>
            <a:ext cx="5611369" cy="2340163"/>
          </a:xfrm>
          <a:prstGeom prst="rect">
            <a:avLst/>
          </a:prstGeom>
        </p:spPr>
      </p:pic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191EFDB1-31C8-A24D-B7A0-047D82885C57}"/>
              </a:ext>
            </a:extLst>
          </p:cNvPr>
          <p:cNvCxnSpPr>
            <a:cxnSpLocks/>
          </p:cNvCxnSpPr>
          <p:nvPr userDrawn="1"/>
        </p:nvCxnSpPr>
        <p:spPr>
          <a:xfrm>
            <a:off x="832990" y="839824"/>
            <a:ext cx="0" cy="4993792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9C8250D7-700B-E84D-8FE4-305D47C9E91B}"/>
              </a:ext>
            </a:extLst>
          </p:cNvPr>
          <p:cNvCxnSpPr>
            <a:cxnSpLocks/>
          </p:cNvCxnSpPr>
          <p:nvPr userDrawn="1"/>
        </p:nvCxnSpPr>
        <p:spPr>
          <a:xfrm>
            <a:off x="4429192" y="777912"/>
            <a:ext cx="0" cy="2703618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xmlns="" id="{7E7D69D9-1F8F-FA49-A200-B39D17A9DE68}"/>
              </a:ext>
            </a:extLst>
          </p:cNvPr>
          <p:cNvCxnSpPr>
            <a:cxnSpLocks/>
          </p:cNvCxnSpPr>
          <p:nvPr userDrawn="1"/>
        </p:nvCxnSpPr>
        <p:spPr>
          <a:xfrm>
            <a:off x="2251618" y="2244553"/>
            <a:ext cx="0" cy="124890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вал 15">
            <a:extLst>
              <a:ext uri="{FF2B5EF4-FFF2-40B4-BE49-F238E27FC236}">
                <a16:creationId xmlns:a16="http://schemas.microsoft.com/office/drawing/2014/main" xmlns="" id="{C58F501F-69CE-BA47-A198-563B3F244258}"/>
              </a:ext>
            </a:extLst>
          </p:cNvPr>
          <p:cNvSpPr/>
          <p:nvPr userDrawn="1"/>
        </p:nvSpPr>
        <p:spPr>
          <a:xfrm>
            <a:off x="753018" y="4896194"/>
            <a:ext cx="170334" cy="17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xmlns="" id="{B797CEC3-3C0E-BF40-A6EC-9734EEE77799}"/>
              </a:ext>
            </a:extLst>
          </p:cNvPr>
          <p:cNvSpPr/>
          <p:nvPr userDrawn="1"/>
        </p:nvSpPr>
        <p:spPr>
          <a:xfrm>
            <a:off x="2162718" y="3422994"/>
            <a:ext cx="170334" cy="17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xmlns="" id="{84B4724E-B60A-954B-8A4E-FA9A7CE72886}"/>
              </a:ext>
            </a:extLst>
          </p:cNvPr>
          <p:cNvSpPr/>
          <p:nvPr userDrawn="1"/>
        </p:nvSpPr>
        <p:spPr>
          <a:xfrm>
            <a:off x="4347118" y="692494"/>
            <a:ext cx="170334" cy="17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6" name="Текст 25">
            <a:extLst>
              <a:ext uri="{FF2B5EF4-FFF2-40B4-BE49-F238E27FC236}">
                <a16:creationId xmlns:a16="http://schemas.microsoft.com/office/drawing/2014/main" xmlns="" id="{041657FF-1B3C-C242-ADB0-148F6CA9EF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91579" y="1801607"/>
            <a:ext cx="4272892" cy="3070225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ts val="5200"/>
              </a:lnSpc>
              <a:buNone/>
              <a:defRPr sz="500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30" name="object 16">
            <a:extLst>
              <a:ext uri="{FF2B5EF4-FFF2-40B4-BE49-F238E27FC236}">
                <a16:creationId xmlns:a16="http://schemas.microsoft.com/office/drawing/2014/main" xmlns="" id="{60D482BB-06C7-7D43-A4B6-067B00C7448E}"/>
              </a:ext>
            </a:extLst>
          </p:cNvPr>
          <p:cNvSpPr/>
          <p:nvPr/>
        </p:nvSpPr>
        <p:spPr>
          <a:xfrm>
            <a:off x="7291579" y="5280337"/>
            <a:ext cx="494109" cy="499100"/>
          </a:xfrm>
          <a:custGeom>
            <a:avLst/>
            <a:gdLst/>
            <a:ahLst/>
            <a:cxnLst/>
            <a:rect l="l" t="t" r="r" b="b"/>
            <a:pathLst>
              <a:path w="440054" h="444500">
                <a:moveTo>
                  <a:pt x="0" y="0"/>
                </a:moveTo>
                <a:lnTo>
                  <a:pt x="439940" y="0"/>
                </a:lnTo>
                <a:lnTo>
                  <a:pt x="439940" y="444118"/>
                </a:lnTo>
                <a:lnTo>
                  <a:pt x="0" y="444118"/>
                </a:lnTo>
                <a:lnTo>
                  <a:pt x="0" y="0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1" name="object 17">
            <a:extLst>
              <a:ext uri="{FF2B5EF4-FFF2-40B4-BE49-F238E27FC236}">
                <a16:creationId xmlns:a16="http://schemas.microsoft.com/office/drawing/2014/main" xmlns="" id="{DDF917D5-710B-2741-B703-C610905EA05E}"/>
              </a:ext>
            </a:extLst>
          </p:cNvPr>
          <p:cNvSpPr/>
          <p:nvPr/>
        </p:nvSpPr>
        <p:spPr>
          <a:xfrm>
            <a:off x="7471301" y="5399291"/>
            <a:ext cx="153579" cy="2884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6642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тбивочный слайд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Изображение выглядит как внутренний, сталь, сидит, большой&#10;&#10;Автоматически созданное описание">
            <a:extLst>
              <a:ext uri="{FF2B5EF4-FFF2-40B4-BE49-F238E27FC236}">
                <a16:creationId xmlns:a16="http://schemas.microsoft.com/office/drawing/2014/main" xmlns="" id="{59921AD6-BEED-C345-94DF-5CEF17415C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" r="-65" b="17728"/>
          <a:stretch/>
        </p:blipFill>
        <p:spPr>
          <a:xfrm>
            <a:off x="1" y="9644"/>
            <a:ext cx="12191999" cy="6863589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D43F7883-713A-5147-9DF0-FE09901D61FC}"/>
              </a:ext>
            </a:extLst>
          </p:cNvPr>
          <p:cNvSpPr/>
          <p:nvPr userDrawn="1"/>
        </p:nvSpPr>
        <p:spPr>
          <a:xfrm>
            <a:off x="0" y="-1"/>
            <a:ext cx="12192000" cy="6882878"/>
          </a:xfrm>
          <a:prstGeom prst="rect">
            <a:avLst/>
          </a:prstGeom>
          <a:solidFill>
            <a:srgbClr val="0051B2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 w="25400">
                <a:solidFill>
                  <a:prstClr val="white"/>
                </a:solidFill>
              </a:ln>
              <a:noFill/>
            </a:endParaRPr>
          </a:p>
        </p:txBody>
      </p:sp>
      <p:sp>
        <p:nvSpPr>
          <p:cNvPr id="17" name="Полилиния 16">
            <a:extLst>
              <a:ext uri="{FF2B5EF4-FFF2-40B4-BE49-F238E27FC236}">
                <a16:creationId xmlns:a16="http://schemas.microsoft.com/office/drawing/2014/main" xmlns="" id="{27816AD4-2F7A-1A4B-81F5-AB004BF47F0F}"/>
              </a:ext>
            </a:extLst>
          </p:cNvPr>
          <p:cNvSpPr/>
          <p:nvPr userDrawn="1"/>
        </p:nvSpPr>
        <p:spPr>
          <a:xfrm>
            <a:off x="159532" y="1777703"/>
            <a:ext cx="3573395" cy="2497487"/>
          </a:xfrm>
          <a:custGeom>
            <a:avLst/>
            <a:gdLst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66570"/>
              <a:gd name="connsiteY0" fmla="*/ 0 h 1059877"/>
              <a:gd name="connsiteX1" fmla="*/ 1041400 w 1166570"/>
              <a:gd name="connsiteY1" fmla="*/ 977900 h 1059877"/>
              <a:gd name="connsiteX2" fmla="*/ 1147797 w 1166570"/>
              <a:gd name="connsiteY2" fmla="*/ 1004469 h 1059877"/>
              <a:gd name="connsiteX0" fmla="*/ 0 w 1210622"/>
              <a:gd name="connsiteY0" fmla="*/ 0 h 1014511"/>
              <a:gd name="connsiteX1" fmla="*/ 1041400 w 1210622"/>
              <a:gd name="connsiteY1" fmla="*/ 977900 h 1014511"/>
              <a:gd name="connsiteX2" fmla="*/ 1208391 w 1210622"/>
              <a:gd name="connsiteY2" fmla="*/ 822778 h 1014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0622" h="1014511">
                <a:moveTo>
                  <a:pt x="0" y="0"/>
                </a:moveTo>
                <a:cubicBezTo>
                  <a:pt x="334509" y="425357"/>
                  <a:pt x="840002" y="840770"/>
                  <a:pt x="1041400" y="977900"/>
                </a:cubicBezTo>
                <a:cubicBezTo>
                  <a:pt x="1242799" y="1115030"/>
                  <a:pt x="1208391" y="822778"/>
                  <a:pt x="1208391" y="822778"/>
                </a:cubicBezTo>
              </a:path>
            </a:pathLst>
          </a:custGeom>
          <a:noFill/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25400">
                <a:solidFill>
                  <a:prstClr val="white"/>
                </a:solidFill>
              </a:ln>
              <a:noFill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39383B72-B490-E848-B1D5-D41FF1EA31E0}"/>
              </a:ext>
            </a:extLst>
          </p:cNvPr>
          <p:cNvSpPr/>
          <p:nvPr userDrawn="1"/>
        </p:nvSpPr>
        <p:spPr>
          <a:xfrm>
            <a:off x="2596056" y="4146622"/>
            <a:ext cx="6096000" cy="702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indent="158115" algn="ctr">
              <a:lnSpc>
                <a:spcPct val="114799"/>
              </a:lnSpc>
              <a:spcBef>
                <a:spcPts val="100"/>
              </a:spcBef>
            </a:pPr>
            <a:r>
              <a:rPr lang="ru-RU" dirty="0">
                <a:solidFill>
                  <a:srgbClr val="FFFFFF"/>
                </a:solidFill>
                <a:cs typeface="Arial"/>
              </a:rPr>
              <a:t>ОБЩЕСИ</a:t>
            </a:r>
            <a:r>
              <a:rPr lang="ru-RU" spc="-45" dirty="0">
                <a:solidFill>
                  <a:srgbClr val="FFFFFF"/>
                </a:solidFill>
                <a:cs typeface="Arial"/>
              </a:rPr>
              <a:t>С</a:t>
            </a:r>
            <a:r>
              <a:rPr lang="ru-RU" dirty="0">
                <a:solidFill>
                  <a:srgbClr val="FFFFFF"/>
                </a:solidFill>
                <a:cs typeface="Arial"/>
              </a:rPr>
              <a:t>ТЕМНЫЕ</a:t>
            </a:r>
            <a:br>
              <a:rPr lang="ru-RU" dirty="0">
                <a:solidFill>
                  <a:srgbClr val="FFFFFF"/>
                </a:solidFill>
                <a:cs typeface="Arial"/>
              </a:rPr>
            </a:br>
            <a:r>
              <a:rPr lang="ru-RU" spc="-10" dirty="0">
                <a:solidFill>
                  <a:srgbClr val="FFFFFF"/>
                </a:solidFill>
                <a:cs typeface="Arial"/>
              </a:rPr>
              <a:t>ВЫВОДЫ</a:t>
            </a:r>
            <a:endParaRPr lang="ru-RU" dirty="0">
              <a:solidFill>
                <a:prstClr val="black"/>
              </a:solidFill>
              <a:cs typeface="Arial"/>
            </a:endParaRP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xmlns="" id="{8FF6D7FD-8288-3843-B63E-027C7449309A}"/>
              </a:ext>
            </a:extLst>
          </p:cNvPr>
          <p:cNvCxnSpPr>
            <a:cxnSpLocks/>
          </p:cNvCxnSpPr>
          <p:nvPr userDrawn="1"/>
        </p:nvCxnSpPr>
        <p:spPr>
          <a:xfrm>
            <a:off x="2625880" y="388471"/>
            <a:ext cx="914100" cy="181348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bject 3">
            <a:extLst>
              <a:ext uri="{FF2B5EF4-FFF2-40B4-BE49-F238E27FC236}">
                <a16:creationId xmlns:a16="http://schemas.microsoft.com/office/drawing/2014/main" xmlns="" id="{08AFF63D-7402-AE48-BC81-B45339A276A5}"/>
              </a:ext>
            </a:extLst>
          </p:cNvPr>
          <p:cNvSpPr/>
          <p:nvPr userDrawn="1"/>
        </p:nvSpPr>
        <p:spPr>
          <a:xfrm>
            <a:off x="3459152" y="9022"/>
            <a:ext cx="5273696" cy="68738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27" name="object 7">
            <a:extLst>
              <a:ext uri="{FF2B5EF4-FFF2-40B4-BE49-F238E27FC236}">
                <a16:creationId xmlns:a16="http://schemas.microsoft.com/office/drawing/2014/main" xmlns="" id="{C083EA45-9922-BB44-BCEE-4B899446618B}"/>
              </a:ext>
            </a:extLst>
          </p:cNvPr>
          <p:cNvSpPr/>
          <p:nvPr userDrawn="1"/>
        </p:nvSpPr>
        <p:spPr>
          <a:xfrm>
            <a:off x="3459151" y="5855917"/>
            <a:ext cx="5273698" cy="1035983"/>
          </a:xfrm>
          <a:custGeom>
            <a:avLst/>
            <a:gdLst/>
            <a:ahLst/>
            <a:cxnLst/>
            <a:rect l="l" t="t" r="r" b="b"/>
            <a:pathLst>
              <a:path w="4334509" h="798829">
                <a:moveTo>
                  <a:pt x="4334027" y="798207"/>
                </a:moveTo>
                <a:lnTo>
                  <a:pt x="0" y="798207"/>
                </a:lnTo>
                <a:lnTo>
                  <a:pt x="0" y="0"/>
                </a:lnTo>
                <a:lnTo>
                  <a:pt x="4334027" y="0"/>
                </a:lnTo>
                <a:lnTo>
                  <a:pt x="4334027" y="798207"/>
                </a:lnTo>
                <a:close/>
              </a:path>
            </a:pathLst>
          </a:custGeom>
          <a:solidFill>
            <a:srgbClr val="000000">
              <a:alpha val="11997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xmlns="" id="{1E08F11E-8EEB-1D44-AD0C-51B95556E29A}"/>
              </a:ext>
            </a:extLst>
          </p:cNvPr>
          <p:cNvCxnSpPr>
            <a:cxnSpLocks/>
          </p:cNvCxnSpPr>
          <p:nvPr userDrawn="1"/>
        </p:nvCxnSpPr>
        <p:spPr>
          <a:xfrm>
            <a:off x="3498847" y="5855917"/>
            <a:ext cx="8640478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Овал 37">
            <a:extLst>
              <a:ext uri="{FF2B5EF4-FFF2-40B4-BE49-F238E27FC236}">
                <a16:creationId xmlns:a16="http://schemas.microsoft.com/office/drawing/2014/main" xmlns="" id="{B26E0C0E-E435-EF4C-B6F6-E5A05B9C2D21}"/>
              </a:ext>
            </a:extLst>
          </p:cNvPr>
          <p:cNvSpPr/>
          <p:nvPr userDrawn="1"/>
        </p:nvSpPr>
        <p:spPr>
          <a:xfrm>
            <a:off x="3344736" y="5745268"/>
            <a:ext cx="224091" cy="2163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xmlns="" id="{7352D735-099C-744C-96AC-5B86CFEC2848}"/>
              </a:ext>
            </a:extLst>
          </p:cNvPr>
          <p:cNvCxnSpPr>
            <a:cxnSpLocks/>
          </p:cNvCxnSpPr>
          <p:nvPr userDrawn="1"/>
        </p:nvCxnSpPr>
        <p:spPr>
          <a:xfrm>
            <a:off x="3459152" y="9022"/>
            <a:ext cx="0" cy="6848978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72949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 без нумерац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24">
            <a:extLst>
              <a:ext uri="{FF2B5EF4-FFF2-40B4-BE49-F238E27FC236}">
                <a16:creationId xmlns:a16="http://schemas.microsoft.com/office/drawing/2014/main" xmlns="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4593" y="1742156"/>
            <a:ext cx="4510332" cy="3373689"/>
          </a:xfrm>
          <a:prstGeom prst="rect">
            <a:avLst/>
          </a:prstGeom>
        </p:spPr>
        <p:txBody>
          <a:bodyPr lIns="0" tIns="0" anchor="ctr" anchorCtr="0"/>
          <a:lstStyle>
            <a:lvl1pPr marL="12700" marR="5080" indent="0" algn="l" defTabSz="914400" rtl="0" eaLnBrk="1" latinLnBrk="0" hangingPunct="1">
              <a:spcBef>
                <a:spcPts val="905"/>
              </a:spcBef>
              <a:buNone/>
              <a:defRPr lang="ru-RU" sz="4800" kern="1200" spc="-25" dirty="0">
                <a:solidFill>
                  <a:srgbClr val="999999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xmlns="" id="{57BA722A-E58D-664F-9B1F-48BC983F82E0}"/>
              </a:ext>
            </a:extLst>
          </p:cNvPr>
          <p:cNvSpPr/>
          <p:nvPr userDrawn="1"/>
        </p:nvSpPr>
        <p:spPr>
          <a:xfrm>
            <a:off x="0" y="1742156"/>
            <a:ext cx="405130" cy="3373689"/>
          </a:xfrm>
          <a:custGeom>
            <a:avLst/>
            <a:gdLst/>
            <a:ahLst/>
            <a:cxnLst/>
            <a:rect l="l" t="t" r="r" b="b"/>
            <a:pathLst>
              <a:path w="405130" h="2159635">
                <a:moveTo>
                  <a:pt x="404825" y="2159050"/>
                </a:moveTo>
                <a:lnTo>
                  <a:pt x="0" y="2159050"/>
                </a:lnTo>
                <a:lnTo>
                  <a:pt x="0" y="0"/>
                </a:lnTo>
                <a:lnTo>
                  <a:pt x="404825" y="0"/>
                </a:lnTo>
                <a:lnTo>
                  <a:pt x="404825" y="215905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xmlns="" id="{3AB69561-8020-AB4B-A6D9-CC282A28B422}"/>
              </a:ext>
            </a:extLst>
          </p:cNvPr>
          <p:cNvSpPr/>
          <p:nvPr userDrawn="1"/>
        </p:nvSpPr>
        <p:spPr>
          <a:xfrm>
            <a:off x="6235700" y="-1"/>
            <a:ext cx="1094663" cy="6858000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16">
            <a:extLst>
              <a:ext uri="{FF2B5EF4-FFF2-40B4-BE49-F238E27FC236}">
                <a16:creationId xmlns:a16="http://schemas.microsoft.com/office/drawing/2014/main" xmlns="" id="{00D0B8EF-F7C1-F24A-B60A-5A84B8C63C08}"/>
              </a:ext>
            </a:extLst>
          </p:cNvPr>
          <p:cNvSpPr/>
          <p:nvPr/>
        </p:nvSpPr>
        <p:spPr>
          <a:xfrm>
            <a:off x="5462192" y="4900159"/>
            <a:ext cx="494109" cy="499100"/>
          </a:xfrm>
          <a:custGeom>
            <a:avLst/>
            <a:gdLst/>
            <a:ahLst/>
            <a:cxnLst/>
            <a:rect l="l" t="t" r="r" b="b"/>
            <a:pathLst>
              <a:path w="440054" h="444500">
                <a:moveTo>
                  <a:pt x="0" y="0"/>
                </a:moveTo>
                <a:lnTo>
                  <a:pt x="439940" y="0"/>
                </a:lnTo>
                <a:lnTo>
                  <a:pt x="439940" y="444118"/>
                </a:lnTo>
                <a:lnTo>
                  <a:pt x="0" y="444118"/>
                </a:lnTo>
                <a:lnTo>
                  <a:pt x="0" y="0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object 17">
            <a:extLst>
              <a:ext uri="{FF2B5EF4-FFF2-40B4-BE49-F238E27FC236}">
                <a16:creationId xmlns:a16="http://schemas.microsoft.com/office/drawing/2014/main" xmlns="" id="{98ED11CC-7038-B341-89A6-A00AF6E52873}"/>
              </a:ext>
            </a:extLst>
          </p:cNvPr>
          <p:cNvSpPr/>
          <p:nvPr/>
        </p:nvSpPr>
        <p:spPr>
          <a:xfrm>
            <a:off x="5641914" y="5019113"/>
            <a:ext cx="153579" cy="288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5057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93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 userDrawn="1"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cs typeface="Arial"/>
              </a:rPr>
              <a:t>РОССТАТ</a:t>
            </a:r>
            <a:endParaRPr sz="15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5" name="object 7">
            <a:extLst>
              <a:ext uri="{FF2B5EF4-FFF2-40B4-BE49-F238E27FC236}">
                <a16:creationId xmlns:a16="http://schemas.microsoft.com/office/drawing/2014/main" xmlns="" id="{6BCF7F52-C500-194A-8FDB-1C45B1890E62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Текст 17">
            <a:extLst>
              <a:ext uri="{FF2B5EF4-FFF2-40B4-BE49-F238E27FC236}">
                <a16:creationId xmlns:a16="http://schemas.microsoft.com/office/drawing/2014/main" xmlns="" id="{505DA8AD-1619-444D-90B9-AB4F90627F8F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object 2">
            <a:extLst>
              <a:ext uri="{FF2B5EF4-FFF2-40B4-BE49-F238E27FC236}">
                <a16:creationId xmlns:a16="http://schemas.microsoft.com/office/drawing/2014/main" xmlns="" id="{C6912CD2-630D-9145-8B0C-4EAAD953FCA4}"/>
              </a:ext>
            </a:extLst>
          </p:cNvPr>
          <p:cNvSpPr/>
          <p:nvPr/>
        </p:nvSpPr>
        <p:spPr>
          <a:xfrm>
            <a:off x="1362896" y="1701621"/>
            <a:ext cx="3079261" cy="4427330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" name="object 16">
            <a:extLst>
              <a:ext uri="{FF2B5EF4-FFF2-40B4-BE49-F238E27FC236}">
                <a16:creationId xmlns:a16="http://schemas.microsoft.com/office/drawing/2014/main" xmlns="" id="{15DB779B-12D8-0C4A-8B31-D54A79C87DA9}"/>
              </a:ext>
            </a:extLst>
          </p:cNvPr>
          <p:cNvSpPr/>
          <p:nvPr/>
        </p:nvSpPr>
        <p:spPr>
          <a:xfrm>
            <a:off x="1272564" y="2109456"/>
            <a:ext cx="3259924" cy="82145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" name="object 2">
            <a:extLst>
              <a:ext uri="{FF2B5EF4-FFF2-40B4-BE49-F238E27FC236}">
                <a16:creationId xmlns:a16="http://schemas.microsoft.com/office/drawing/2014/main" xmlns="" id="{1630BC1B-B261-2F4A-A4A4-9E4033137F42}"/>
              </a:ext>
            </a:extLst>
          </p:cNvPr>
          <p:cNvSpPr/>
          <p:nvPr/>
        </p:nvSpPr>
        <p:spPr>
          <a:xfrm>
            <a:off x="4731129" y="1701621"/>
            <a:ext cx="3079261" cy="4427330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5" name="object 16">
            <a:extLst>
              <a:ext uri="{FF2B5EF4-FFF2-40B4-BE49-F238E27FC236}">
                <a16:creationId xmlns:a16="http://schemas.microsoft.com/office/drawing/2014/main" xmlns="" id="{FC5FEC04-B725-D14D-96DE-9103E05EC84B}"/>
              </a:ext>
            </a:extLst>
          </p:cNvPr>
          <p:cNvSpPr/>
          <p:nvPr/>
        </p:nvSpPr>
        <p:spPr>
          <a:xfrm>
            <a:off x="4640797" y="2109456"/>
            <a:ext cx="3259924" cy="82145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7" name="object 2">
            <a:extLst>
              <a:ext uri="{FF2B5EF4-FFF2-40B4-BE49-F238E27FC236}">
                <a16:creationId xmlns:a16="http://schemas.microsoft.com/office/drawing/2014/main" xmlns="" id="{C7F82BF4-97FF-FC48-95FF-6731C19E8700}"/>
              </a:ext>
            </a:extLst>
          </p:cNvPr>
          <p:cNvSpPr/>
          <p:nvPr/>
        </p:nvSpPr>
        <p:spPr>
          <a:xfrm>
            <a:off x="8099363" y="1701621"/>
            <a:ext cx="3079261" cy="4427330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8" name="object 16">
            <a:extLst>
              <a:ext uri="{FF2B5EF4-FFF2-40B4-BE49-F238E27FC236}">
                <a16:creationId xmlns:a16="http://schemas.microsoft.com/office/drawing/2014/main" xmlns="" id="{4332BE53-4724-1243-B3E3-91DD9C15C72D}"/>
              </a:ext>
            </a:extLst>
          </p:cNvPr>
          <p:cNvSpPr/>
          <p:nvPr/>
        </p:nvSpPr>
        <p:spPr>
          <a:xfrm>
            <a:off x="8009031" y="2109456"/>
            <a:ext cx="3259924" cy="82145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2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600200" y="3031457"/>
            <a:ext cx="2557682" cy="2893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3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4991100" y="3031457"/>
            <a:ext cx="2557682" cy="2893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4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8343900" y="3031457"/>
            <a:ext cx="2557682" cy="2893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5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1426437" y="2231357"/>
            <a:ext cx="2960421" cy="5499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6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4782967" y="2231357"/>
            <a:ext cx="2960421" cy="5499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7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8166038" y="2231357"/>
            <a:ext cx="2960421" cy="5499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9854553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одну колонк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cs typeface="Arial"/>
              </a:rPr>
              <a:t>РОССТАТ</a:t>
            </a:r>
            <a:endParaRPr sz="15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xmlns="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Текст 17">
            <a:extLst>
              <a:ext uri="{FF2B5EF4-FFF2-40B4-BE49-F238E27FC236}">
                <a16:creationId xmlns:a16="http://schemas.microsoft.com/office/drawing/2014/main" xmlns="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000124" y="1687112"/>
            <a:ext cx="8310783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5889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cs typeface="Arial"/>
              </a:rPr>
              <a:t>РОССТАТ</a:t>
            </a:r>
            <a:endParaRPr sz="15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xmlns="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Текст 17">
            <a:extLst>
              <a:ext uri="{FF2B5EF4-FFF2-40B4-BE49-F238E27FC236}">
                <a16:creationId xmlns:a16="http://schemas.microsoft.com/office/drawing/2014/main" xmlns="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000124" y="1687112"/>
            <a:ext cx="5181601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9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6438901" y="1687112"/>
            <a:ext cx="5258990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4507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cs typeface="Arial"/>
              </a:rPr>
              <a:t>РОССТАТ</a:t>
            </a:r>
            <a:endParaRPr sz="15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5" name="object 7">
            <a:extLst>
              <a:ext uri="{FF2B5EF4-FFF2-40B4-BE49-F238E27FC236}">
                <a16:creationId xmlns:a16="http://schemas.microsoft.com/office/drawing/2014/main" xmlns="" id="{6BCF7F52-C500-194A-8FDB-1C45B1890E62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Текст 17">
            <a:extLst>
              <a:ext uri="{FF2B5EF4-FFF2-40B4-BE49-F238E27FC236}">
                <a16:creationId xmlns:a16="http://schemas.microsoft.com/office/drawing/2014/main" xmlns="" id="{505DA8AD-1619-444D-90B9-AB4F90627F8F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6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000124" y="1687112"/>
            <a:ext cx="3362326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0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8335564" y="1687112"/>
            <a:ext cx="3362326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1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4668439" y="1687112"/>
            <a:ext cx="3362326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7499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в ноутбук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2">
            <a:extLst>
              <a:ext uri="{FF2B5EF4-FFF2-40B4-BE49-F238E27FC236}">
                <a16:creationId xmlns:a16="http://schemas.microsoft.com/office/drawing/2014/main" xmlns="" id="{A32F654B-2BB9-1146-B60D-BED70D67F881}"/>
              </a:ext>
            </a:extLst>
          </p:cNvPr>
          <p:cNvSpPr/>
          <p:nvPr userDrawn="1"/>
        </p:nvSpPr>
        <p:spPr>
          <a:xfrm>
            <a:off x="0" y="1577061"/>
            <a:ext cx="8089900" cy="3878316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5B740BA1-D2FE-8242-869F-79EFEB1D24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252" t="5550" r="23733" b="2428"/>
          <a:stretch/>
        </p:blipFill>
        <p:spPr>
          <a:xfrm>
            <a:off x="5844746" y="843939"/>
            <a:ext cx="6347254" cy="4943819"/>
          </a:xfrm>
          <a:prstGeom prst="rect">
            <a:avLst/>
          </a:prstGeom>
        </p:spPr>
      </p:pic>
      <p:sp>
        <p:nvSpPr>
          <p:cNvPr id="4" name="Рисунок 3">
            <a:extLst>
              <a:ext uri="{FF2B5EF4-FFF2-40B4-BE49-F238E27FC236}">
                <a16:creationId xmlns:a16="http://schemas.microsoft.com/office/drawing/2014/main" xmlns="" id="{480833B5-F2B5-764F-89E3-8D464F7B36A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95475" y="1155502"/>
            <a:ext cx="5296525" cy="3976197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cs typeface="Arial"/>
              </a:rPr>
              <a:t>РОССТАТ</a:t>
            </a:r>
            <a:endParaRPr sz="15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358566" y="1684750"/>
            <a:ext cx="5862352" cy="31880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5" name="object 7">
            <a:extLst>
              <a:ext uri="{FF2B5EF4-FFF2-40B4-BE49-F238E27FC236}">
                <a16:creationId xmlns:a16="http://schemas.microsoft.com/office/drawing/2014/main" xmlns="" id="{515B5E40-509C-674A-A0CE-A82644D303E5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36" name="Текст 17">
            <a:extLst>
              <a:ext uri="{FF2B5EF4-FFF2-40B4-BE49-F238E27FC236}">
                <a16:creationId xmlns:a16="http://schemas.microsoft.com/office/drawing/2014/main" xmlns="" id="{0C35332F-46F8-0546-995C-37C104CAD137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846391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6"/>
          <p:cNvSpPr/>
          <p:nvPr userDrawn="1"/>
        </p:nvSpPr>
        <p:spPr>
          <a:xfrm>
            <a:off x="4964" y="5137"/>
            <a:ext cx="5557600" cy="6845833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 sz="2111"/>
          </a:p>
        </p:txBody>
      </p:sp>
      <p:sp>
        <p:nvSpPr>
          <p:cNvPr id="15" name="object 7"/>
          <p:cNvSpPr/>
          <p:nvPr userDrawn="1"/>
        </p:nvSpPr>
        <p:spPr>
          <a:xfrm>
            <a:off x="5086749" y="1410097"/>
            <a:ext cx="475816" cy="4035914"/>
          </a:xfrm>
          <a:custGeom>
            <a:avLst/>
            <a:gdLst/>
            <a:ahLst/>
            <a:cxnLst/>
            <a:rect l="l" t="t" r="r" b="b"/>
            <a:pathLst>
              <a:path w="405764" h="3338195">
                <a:moveTo>
                  <a:pt x="405536" y="3337890"/>
                </a:moveTo>
                <a:lnTo>
                  <a:pt x="0" y="3337890"/>
                </a:lnTo>
                <a:lnTo>
                  <a:pt x="0" y="0"/>
                </a:lnTo>
                <a:lnTo>
                  <a:pt x="405536" y="0"/>
                </a:lnTo>
                <a:lnTo>
                  <a:pt x="405536" y="333789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sz="2111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A8F43CCF-0C8C-B749-9C98-DED4A3D4F3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5" name="Текст 24">
            <a:extLst>
              <a:ext uri="{FF2B5EF4-FFF2-40B4-BE49-F238E27FC236}">
                <a16:creationId xmlns:a16="http://schemas.microsoft.com/office/drawing/2014/main" xmlns="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0600" y="1400375"/>
            <a:ext cx="3937000" cy="3987800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grpSp>
        <p:nvGrpSpPr>
          <p:cNvPr id="2" name="Группа 1"/>
          <p:cNvGrpSpPr/>
          <p:nvPr userDrawn="1"/>
        </p:nvGrpSpPr>
        <p:grpSpPr>
          <a:xfrm>
            <a:off x="11697890" y="5699624"/>
            <a:ext cx="494109" cy="499100"/>
            <a:chOff x="11697890" y="5699624"/>
            <a:chExt cx="494109" cy="499100"/>
          </a:xfrm>
        </p:grpSpPr>
        <p:sp>
          <p:nvSpPr>
            <p:cNvPr id="24" name="object 16">
              <a:extLst>
                <a:ext uri="{FF2B5EF4-FFF2-40B4-BE49-F238E27FC236}">
                  <a16:creationId xmlns:a16="http://schemas.microsoft.com/office/drawing/2014/main" xmlns="" id="{9E747D6A-7EA4-7342-BF64-4108572BCA2F}"/>
                </a:ext>
              </a:extLst>
            </p:cNvPr>
            <p:cNvSpPr/>
            <p:nvPr/>
          </p:nvSpPr>
          <p:spPr>
            <a:xfrm>
              <a:off x="11697890" y="5699624"/>
              <a:ext cx="494109" cy="4991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17">
              <a:extLst>
                <a:ext uri="{FF2B5EF4-FFF2-40B4-BE49-F238E27FC236}">
                  <a16:creationId xmlns:a16="http://schemas.microsoft.com/office/drawing/2014/main" xmlns="" id="{2FD602E7-D3D4-E74F-A1CD-F4B66EB3A131}"/>
                </a:ext>
              </a:extLst>
            </p:cNvPr>
            <p:cNvSpPr/>
            <p:nvPr/>
          </p:nvSpPr>
          <p:spPr>
            <a:xfrm>
              <a:off x="11877612" y="5818578"/>
              <a:ext cx="153579" cy="2884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0788960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51C1F4E9-1C6C-1B44-8008-50554A2853D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803189"/>
            <a:ext cx="5931243" cy="5189624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cs typeface="Arial"/>
              </a:rPr>
              <a:t>РОССТАТ</a:t>
            </a:r>
            <a:endParaRPr sz="15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6443882" y="1766887"/>
            <a:ext cx="5339662" cy="332422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6" name="object 7">
            <a:extLst>
              <a:ext uri="{FF2B5EF4-FFF2-40B4-BE49-F238E27FC236}">
                <a16:creationId xmlns:a16="http://schemas.microsoft.com/office/drawing/2014/main" xmlns="" id="{6C49A229-F120-BD44-8911-B70221A59A36}"/>
              </a:ext>
            </a:extLst>
          </p:cNvPr>
          <p:cNvSpPr/>
          <p:nvPr userDrawn="1"/>
        </p:nvSpPr>
        <p:spPr>
          <a:xfrm>
            <a:off x="0" y="1538807"/>
            <a:ext cx="259491" cy="371838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4645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и текст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51C1F4E9-1C6C-1B44-8008-50554A2853D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42047" y="1289167"/>
            <a:ext cx="5506072" cy="42796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cs typeface="Arial"/>
              </a:rPr>
              <a:t>РОССТАТ</a:t>
            </a:r>
            <a:endParaRPr sz="15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6443882" y="1289168"/>
            <a:ext cx="5339662" cy="4279664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object 7">
            <a:extLst>
              <a:ext uri="{FF2B5EF4-FFF2-40B4-BE49-F238E27FC236}">
                <a16:creationId xmlns:a16="http://schemas.microsoft.com/office/drawing/2014/main" xmlns="" id="{C4CAAF58-D51D-2F45-BC38-B4EAB0CFADC2}"/>
              </a:ext>
            </a:extLst>
          </p:cNvPr>
          <p:cNvSpPr/>
          <p:nvPr userDrawn="1"/>
        </p:nvSpPr>
        <p:spPr>
          <a:xfrm>
            <a:off x="5671752" y="1289166"/>
            <a:ext cx="259491" cy="4279663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r>
              <a:rPr lang="ru-RU" dirty="0">
                <a:solidFill>
                  <a:prstClr val="black"/>
                </a:solidFill>
              </a:rPr>
              <a:t> </a:t>
            </a:r>
            <a:endParaRPr dirty="0">
              <a:solidFill>
                <a:prstClr val="black"/>
              </a:solidFill>
            </a:endParaRPr>
          </a:p>
        </p:txBody>
      </p:sp>
      <p:sp>
        <p:nvSpPr>
          <p:cNvPr id="18" name="object 7">
            <a:extLst>
              <a:ext uri="{FF2B5EF4-FFF2-40B4-BE49-F238E27FC236}">
                <a16:creationId xmlns:a16="http://schemas.microsoft.com/office/drawing/2014/main" xmlns="" id="{B780F91E-59E4-7E41-8159-0A9695B37680}"/>
              </a:ext>
            </a:extLst>
          </p:cNvPr>
          <p:cNvSpPr/>
          <p:nvPr userDrawn="1"/>
        </p:nvSpPr>
        <p:spPr>
          <a:xfrm>
            <a:off x="0" y="1289165"/>
            <a:ext cx="259491" cy="4279663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r>
              <a:rPr lang="ru-RU" dirty="0">
                <a:solidFill>
                  <a:prstClr val="black"/>
                </a:solidFill>
              </a:rPr>
              <a:t> </a:t>
            </a:r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7986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изображения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51C1F4E9-1C6C-1B44-8008-50554A2853D5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1" y="867918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cs typeface="Arial"/>
              </a:rPr>
              <a:t>РОССТАТ</a:t>
            </a:r>
            <a:endParaRPr sz="15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5745892" y="1569806"/>
            <a:ext cx="6037652" cy="3718387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" name="object 7">
            <a:extLst>
              <a:ext uri="{FF2B5EF4-FFF2-40B4-BE49-F238E27FC236}">
                <a16:creationId xmlns:a16="http://schemas.microsoft.com/office/drawing/2014/main" xmlns="" id="{B9A9E15C-3FB6-A548-B181-7143DD44330D}"/>
              </a:ext>
            </a:extLst>
          </p:cNvPr>
          <p:cNvSpPr/>
          <p:nvPr userDrawn="1"/>
        </p:nvSpPr>
        <p:spPr>
          <a:xfrm>
            <a:off x="4997057" y="1569805"/>
            <a:ext cx="259491" cy="371838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7" name="Рисунок 2">
            <a:extLst>
              <a:ext uri="{FF2B5EF4-FFF2-40B4-BE49-F238E27FC236}">
                <a16:creationId xmlns:a16="http://schemas.microsoft.com/office/drawing/2014/main" xmlns="" id="{0ADFD737-0167-A84C-B53A-A3E2BDFC439C}"/>
              </a:ext>
            </a:extLst>
          </p:cNvPr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2497868" y="867918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18" name="Рисунок 2">
            <a:extLst>
              <a:ext uri="{FF2B5EF4-FFF2-40B4-BE49-F238E27FC236}">
                <a16:creationId xmlns:a16="http://schemas.microsoft.com/office/drawing/2014/main" xmlns="" id="{BA995731-197A-2943-ACA8-4659E7D0E367}"/>
              </a:ext>
            </a:extLst>
          </p:cNvPr>
          <p:cNvSpPr>
            <a:spLocks noGrp="1" noChangeAspect="1"/>
          </p:cNvSpPr>
          <p:nvPr userDrawn="1">
            <p:ph type="pic" sz="quarter" idx="14"/>
          </p:nvPr>
        </p:nvSpPr>
        <p:spPr>
          <a:xfrm>
            <a:off x="0" y="3362954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22" name="Рисунок 2">
            <a:extLst>
              <a:ext uri="{FF2B5EF4-FFF2-40B4-BE49-F238E27FC236}">
                <a16:creationId xmlns:a16="http://schemas.microsoft.com/office/drawing/2014/main" xmlns="" id="{095DDF4D-5A25-9F40-9557-8ED2090DC538}"/>
              </a:ext>
            </a:extLst>
          </p:cNvPr>
          <p:cNvSpPr>
            <a:spLocks noGrp="1" noChangeAspect="1"/>
          </p:cNvSpPr>
          <p:nvPr userDrawn="1">
            <p:ph type="pic" sz="quarter" idx="15"/>
          </p:nvPr>
        </p:nvSpPr>
        <p:spPr>
          <a:xfrm>
            <a:off x="2497868" y="3362954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8082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 слайд под таблиц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cs typeface="Arial"/>
              </a:rPr>
              <a:t>РОССТАТ</a:t>
            </a:r>
            <a:endParaRPr sz="15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xmlns="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7" name="Текст 17">
            <a:extLst>
              <a:ext uri="{FF2B5EF4-FFF2-40B4-BE49-F238E27FC236}">
                <a16:creationId xmlns:a16="http://schemas.microsoft.com/office/drawing/2014/main" xmlns="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7819312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cs typeface="Arial"/>
              </a:rPr>
              <a:t>РОССТАТ</a:t>
            </a:r>
            <a:endParaRPr sz="15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xmlns="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7" name="Текст 17">
            <a:extLst>
              <a:ext uri="{FF2B5EF4-FFF2-40B4-BE49-F238E27FC236}">
                <a16:creationId xmlns:a16="http://schemas.microsoft.com/office/drawing/2014/main" xmlns="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1468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2">
            <a:extLst>
              <a:ext uri="{FF2B5EF4-FFF2-40B4-BE49-F238E27FC236}">
                <a16:creationId xmlns:a16="http://schemas.microsoft.com/office/drawing/2014/main" xmlns="" id="{0560CFF3-0F6B-EE47-8233-2752BA7C190C}"/>
              </a:ext>
            </a:extLst>
          </p:cNvPr>
          <p:cNvSpPr/>
          <p:nvPr userDrawn="1"/>
        </p:nvSpPr>
        <p:spPr>
          <a:xfrm>
            <a:off x="0" y="1705727"/>
            <a:ext cx="12192000" cy="4492997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  <a:highlight>
                <a:srgbClr val="345074"/>
              </a:highlight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cs typeface="Arial"/>
              </a:rPr>
              <a:t>РОССТАТ</a:t>
            </a:r>
            <a:endParaRPr sz="15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8" name="object 7">
            <a:extLst>
              <a:ext uri="{FF2B5EF4-FFF2-40B4-BE49-F238E27FC236}">
                <a16:creationId xmlns:a16="http://schemas.microsoft.com/office/drawing/2014/main" xmlns="" id="{2E9797C7-8447-7949-8633-B9C1F8C8B7D2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29" name="Текст 17">
            <a:extLst>
              <a:ext uri="{FF2B5EF4-FFF2-40B4-BE49-F238E27FC236}">
                <a16:creationId xmlns:a16="http://schemas.microsoft.com/office/drawing/2014/main" xmlns="" id="{65282F85-5E1C-A643-B6D1-764B9457ED35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594267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2">
            <a:extLst>
              <a:ext uri="{FF2B5EF4-FFF2-40B4-BE49-F238E27FC236}">
                <a16:creationId xmlns:a16="http://schemas.microsoft.com/office/drawing/2014/main" xmlns="" id="{FBDE76DB-A8FB-674B-86CB-3C735C2794DB}"/>
              </a:ext>
            </a:extLst>
          </p:cNvPr>
          <p:cNvSpPr/>
          <p:nvPr userDrawn="1"/>
        </p:nvSpPr>
        <p:spPr>
          <a:xfrm>
            <a:off x="0" y="1473035"/>
            <a:ext cx="12192000" cy="5384966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  <a:highlight>
                <a:srgbClr val="345074"/>
              </a:highlight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cs typeface="Arial"/>
              </a:rPr>
              <a:t>РОССТАТ</a:t>
            </a:r>
            <a:endParaRPr sz="15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6" name="object 7">
            <a:extLst>
              <a:ext uri="{FF2B5EF4-FFF2-40B4-BE49-F238E27FC236}">
                <a16:creationId xmlns:a16="http://schemas.microsoft.com/office/drawing/2014/main" xmlns="" id="{D6E06661-EB7F-9A4F-ABE0-E508C3AF0496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27" name="Текст 17">
            <a:extLst>
              <a:ext uri="{FF2B5EF4-FFF2-40B4-BE49-F238E27FC236}">
                <a16:creationId xmlns:a16="http://schemas.microsoft.com/office/drawing/2014/main" xmlns="" id="{BA39ABDA-F5E8-8E4A-9F54-A6F49EE67CC1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58189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тбивоч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k object 16">
            <a:extLst>
              <a:ext uri="{FF2B5EF4-FFF2-40B4-BE49-F238E27FC236}">
                <a16:creationId xmlns:a16="http://schemas.microsoft.com/office/drawing/2014/main" xmlns="" id="{D8863855-8BDF-4E45-809B-F11F7FD06B41}"/>
              </a:ext>
            </a:extLst>
          </p:cNvPr>
          <p:cNvSpPr/>
          <p:nvPr userDrawn="1"/>
        </p:nvSpPr>
        <p:spPr>
          <a:xfrm>
            <a:off x="-1" y="1894302"/>
            <a:ext cx="7035799" cy="3069396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162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Рисунок 4" descr="Изображение выглядит как внутренний, потолок, окно, ст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DBF9D9E1-A88A-4140-990C-66A04C293C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02" b="3491"/>
          <a:stretch/>
        </p:blipFill>
        <p:spPr>
          <a:xfrm>
            <a:off x="497237" y="779143"/>
            <a:ext cx="6084007" cy="5001525"/>
          </a:xfrm>
          <a:prstGeom prst="rect">
            <a:avLst/>
          </a:prstGeom>
        </p:spPr>
      </p:pic>
      <p:sp>
        <p:nvSpPr>
          <p:cNvPr id="6" name="object 3">
            <a:extLst>
              <a:ext uri="{FF2B5EF4-FFF2-40B4-BE49-F238E27FC236}">
                <a16:creationId xmlns:a16="http://schemas.microsoft.com/office/drawing/2014/main" xmlns="" id="{4DC73FA9-CFCC-4349-9EBF-D22E76F9EBCE}"/>
              </a:ext>
            </a:extLst>
          </p:cNvPr>
          <p:cNvSpPr/>
          <p:nvPr userDrawn="1"/>
        </p:nvSpPr>
        <p:spPr>
          <a:xfrm>
            <a:off x="497236" y="777912"/>
            <a:ext cx="6084007" cy="5001525"/>
          </a:xfrm>
          <a:prstGeom prst="rect">
            <a:avLst/>
          </a:prstGeom>
          <a:solidFill>
            <a:srgbClr val="0051B2">
              <a:alpha val="44000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FD3DD10-149B-3C4C-814A-672DF381517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9871" y="3493453"/>
            <a:ext cx="5611369" cy="2340163"/>
          </a:xfrm>
          <a:prstGeom prst="rect">
            <a:avLst/>
          </a:prstGeom>
        </p:spPr>
      </p:pic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191EFDB1-31C8-A24D-B7A0-047D82885C57}"/>
              </a:ext>
            </a:extLst>
          </p:cNvPr>
          <p:cNvCxnSpPr>
            <a:cxnSpLocks/>
          </p:cNvCxnSpPr>
          <p:nvPr userDrawn="1"/>
        </p:nvCxnSpPr>
        <p:spPr>
          <a:xfrm>
            <a:off x="832990" y="839824"/>
            <a:ext cx="0" cy="4993792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9C8250D7-700B-E84D-8FE4-305D47C9E91B}"/>
              </a:ext>
            </a:extLst>
          </p:cNvPr>
          <p:cNvCxnSpPr>
            <a:cxnSpLocks/>
          </p:cNvCxnSpPr>
          <p:nvPr userDrawn="1"/>
        </p:nvCxnSpPr>
        <p:spPr>
          <a:xfrm>
            <a:off x="4429192" y="777912"/>
            <a:ext cx="0" cy="2703618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xmlns="" id="{7E7D69D9-1F8F-FA49-A200-B39D17A9DE68}"/>
              </a:ext>
            </a:extLst>
          </p:cNvPr>
          <p:cNvCxnSpPr>
            <a:cxnSpLocks/>
          </p:cNvCxnSpPr>
          <p:nvPr userDrawn="1"/>
        </p:nvCxnSpPr>
        <p:spPr>
          <a:xfrm>
            <a:off x="2251618" y="2244553"/>
            <a:ext cx="0" cy="124890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вал 15">
            <a:extLst>
              <a:ext uri="{FF2B5EF4-FFF2-40B4-BE49-F238E27FC236}">
                <a16:creationId xmlns:a16="http://schemas.microsoft.com/office/drawing/2014/main" xmlns="" id="{C58F501F-69CE-BA47-A198-563B3F244258}"/>
              </a:ext>
            </a:extLst>
          </p:cNvPr>
          <p:cNvSpPr/>
          <p:nvPr userDrawn="1"/>
        </p:nvSpPr>
        <p:spPr>
          <a:xfrm>
            <a:off x="753018" y="4896194"/>
            <a:ext cx="170334" cy="17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xmlns="" id="{B797CEC3-3C0E-BF40-A6EC-9734EEE77799}"/>
              </a:ext>
            </a:extLst>
          </p:cNvPr>
          <p:cNvSpPr/>
          <p:nvPr userDrawn="1"/>
        </p:nvSpPr>
        <p:spPr>
          <a:xfrm>
            <a:off x="2162718" y="3422994"/>
            <a:ext cx="170334" cy="17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xmlns="" id="{84B4724E-B60A-954B-8A4E-FA9A7CE72886}"/>
              </a:ext>
            </a:extLst>
          </p:cNvPr>
          <p:cNvSpPr/>
          <p:nvPr userDrawn="1"/>
        </p:nvSpPr>
        <p:spPr>
          <a:xfrm>
            <a:off x="4347118" y="692494"/>
            <a:ext cx="170334" cy="17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Текст 25">
            <a:extLst>
              <a:ext uri="{FF2B5EF4-FFF2-40B4-BE49-F238E27FC236}">
                <a16:creationId xmlns:a16="http://schemas.microsoft.com/office/drawing/2014/main" xmlns="" id="{041657FF-1B3C-C242-ADB0-148F6CA9EF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91579" y="1801607"/>
            <a:ext cx="4272892" cy="3070225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ts val="5200"/>
              </a:lnSpc>
              <a:buNone/>
              <a:defRPr sz="500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30" name="object 16">
            <a:extLst>
              <a:ext uri="{FF2B5EF4-FFF2-40B4-BE49-F238E27FC236}">
                <a16:creationId xmlns:a16="http://schemas.microsoft.com/office/drawing/2014/main" xmlns="" id="{60D482BB-06C7-7D43-A4B6-067B00C7448E}"/>
              </a:ext>
            </a:extLst>
          </p:cNvPr>
          <p:cNvSpPr/>
          <p:nvPr/>
        </p:nvSpPr>
        <p:spPr>
          <a:xfrm>
            <a:off x="7291579" y="5280337"/>
            <a:ext cx="494109" cy="499100"/>
          </a:xfrm>
          <a:custGeom>
            <a:avLst/>
            <a:gdLst/>
            <a:ahLst/>
            <a:cxnLst/>
            <a:rect l="l" t="t" r="r" b="b"/>
            <a:pathLst>
              <a:path w="440054" h="444500">
                <a:moveTo>
                  <a:pt x="0" y="0"/>
                </a:moveTo>
                <a:lnTo>
                  <a:pt x="439940" y="0"/>
                </a:lnTo>
                <a:lnTo>
                  <a:pt x="439940" y="444118"/>
                </a:lnTo>
                <a:lnTo>
                  <a:pt x="0" y="444118"/>
                </a:lnTo>
                <a:lnTo>
                  <a:pt x="0" y="0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17">
            <a:extLst>
              <a:ext uri="{FF2B5EF4-FFF2-40B4-BE49-F238E27FC236}">
                <a16:creationId xmlns:a16="http://schemas.microsoft.com/office/drawing/2014/main" xmlns="" id="{DDF917D5-710B-2741-B703-C610905EA05E}"/>
              </a:ext>
            </a:extLst>
          </p:cNvPr>
          <p:cNvSpPr/>
          <p:nvPr/>
        </p:nvSpPr>
        <p:spPr>
          <a:xfrm>
            <a:off x="7471301" y="5399291"/>
            <a:ext cx="153579" cy="2884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20817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тбивочный слайд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Изображение выглядит как внутренний, сталь, сидит, большой&#10;&#10;Автоматически созданное описание">
            <a:extLst>
              <a:ext uri="{FF2B5EF4-FFF2-40B4-BE49-F238E27FC236}">
                <a16:creationId xmlns:a16="http://schemas.microsoft.com/office/drawing/2014/main" xmlns="" id="{59921AD6-BEED-C345-94DF-5CEF17415C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" r="-65" b="17728"/>
          <a:stretch/>
        </p:blipFill>
        <p:spPr>
          <a:xfrm>
            <a:off x="1" y="9644"/>
            <a:ext cx="12191999" cy="6863589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D43F7883-713A-5147-9DF0-FE09901D61FC}"/>
              </a:ext>
            </a:extLst>
          </p:cNvPr>
          <p:cNvSpPr/>
          <p:nvPr userDrawn="1"/>
        </p:nvSpPr>
        <p:spPr>
          <a:xfrm>
            <a:off x="0" y="-1"/>
            <a:ext cx="12192000" cy="6882878"/>
          </a:xfrm>
          <a:prstGeom prst="rect">
            <a:avLst/>
          </a:prstGeom>
          <a:solidFill>
            <a:srgbClr val="0051B2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 w="25400">
                <a:solidFill>
                  <a:schemeClr val="bg1"/>
                </a:solidFill>
              </a:ln>
              <a:noFill/>
            </a:endParaRPr>
          </a:p>
        </p:txBody>
      </p:sp>
      <p:sp>
        <p:nvSpPr>
          <p:cNvPr id="17" name="Полилиния 16">
            <a:extLst>
              <a:ext uri="{FF2B5EF4-FFF2-40B4-BE49-F238E27FC236}">
                <a16:creationId xmlns:a16="http://schemas.microsoft.com/office/drawing/2014/main" xmlns="" id="{27816AD4-2F7A-1A4B-81F5-AB004BF47F0F}"/>
              </a:ext>
            </a:extLst>
          </p:cNvPr>
          <p:cNvSpPr/>
          <p:nvPr userDrawn="1"/>
        </p:nvSpPr>
        <p:spPr>
          <a:xfrm>
            <a:off x="159532" y="1777703"/>
            <a:ext cx="3573395" cy="2497487"/>
          </a:xfrm>
          <a:custGeom>
            <a:avLst/>
            <a:gdLst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66570"/>
              <a:gd name="connsiteY0" fmla="*/ 0 h 1059877"/>
              <a:gd name="connsiteX1" fmla="*/ 1041400 w 1166570"/>
              <a:gd name="connsiteY1" fmla="*/ 977900 h 1059877"/>
              <a:gd name="connsiteX2" fmla="*/ 1147797 w 1166570"/>
              <a:gd name="connsiteY2" fmla="*/ 1004469 h 1059877"/>
              <a:gd name="connsiteX0" fmla="*/ 0 w 1210622"/>
              <a:gd name="connsiteY0" fmla="*/ 0 h 1014511"/>
              <a:gd name="connsiteX1" fmla="*/ 1041400 w 1210622"/>
              <a:gd name="connsiteY1" fmla="*/ 977900 h 1014511"/>
              <a:gd name="connsiteX2" fmla="*/ 1208391 w 1210622"/>
              <a:gd name="connsiteY2" fmla="*/ 822778 h 1014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0622" h="1014511">
                <a:moveTo>
                  <a:pt x="0" y="0"/>
                </a:moveTo>
                <a:cubicBezTo>
                  <a:pt x="334509" y="425357"/>
                  <a:pt x="840002" y="840770"/>
                  <a:pt x="1041400" y="977900"/>
                </a:cubicBezTo>
                <a:cubicBezTo>
                  <a:pt x="1242799" y="1115030"/>
                  <a:pt x="1208391" y="822778"/>
                  <a:pt x="1208391" y="822778"/>
                </a:cubicBezTo>
              </a:path>
            </a:pathLst>
          </a:custGeom>
          <a:noFill/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25400">
                <a:solidFill>
                  <a:schemeClr val="bg1"/>
                </a:solidFill>
              </a:ln>
              <a:noFill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39383B72-B490-E848-B1D5-D41FF1EA31E0}"/>
              </a:ext>
            </a:extLst>
          </p:cNvPr>
          <p:cNvSpPr/>
          <p:nvPr userDrawn="1"/>
        </p:nvSpPr>
        <p:spPr>
          <a:xfrm>
            <a:off x="2596056" y="4146622"/>
            <a:ext cx="6096000" cy="702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indent="158115" algn="ctr">
              <a:lnSpc>
                <a:spcPct val="114799"/>
              </a:lnSpc>
              <a:spcBef>
                <a:spcPts val="100"/>
              </a:spcBef>
            </a:pPr>
            <a:r>
              <a:rPr lang="ru-RU" dirty="0">
                <a:solidFill>
                  <a:srgbClr val="FFFFFF"/>
                </a:solidFill>
                <a:latin typeface="Arial"/>
                <a:cs typeface="Arial"/>
              </a:rPr>
              <a:t>ОБЩЕСИ</a:t>
            </a:r>
            <a:r>
              <a:rPr lang="ru-RU" spc="-45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lang="ru-RU" dirty="0">
                <a:solidFill>
                  <a:srgbClr val="FFFFFF"/>
                </a:solidFill>
                <a:latin typeface="Arial"/>
                <a:cs typeface="Arial"/>
              </a:rPr>
              <a:t>ТЕМНЫЕ</a:t>
            </a:r>
            <a:br>
              <a:rPr lang="ru-RU" dirty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ru-RU" spc="-10" dirty="0">
                <a:solidFill>
                  <a:srgbClr val="FFFFFF"/>
                </a:solidFill>
                <a:latin typeface="Arial"/>
                <a:cs typeface="Arial"/>
              </a:rPr>
              <a:t>ВЫВОДЫ</a:t>
            </a:r>
            <a:endParaRPr lang="ru-RU" dirty="0">
              <a:latin typeface="Arial"/>
              <a:cs typeface="Arial"/>
            </a:endParaRP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xmlns="" id="{8FF6D7FD-8288-3843-B63E-027C7449309A}"/>
              </a:ext>
            </a:extLst>
          </p:cNvPr>
          <p:cNvCxnSpPr>
            <a:cxnSpLocks/>
          </p:cNvCxnSpPr>
          <p:nvPr userDrawn="1"/>
        </p:nvCxnSpPr>
        <p:spPr>
          <a:xfrm>
            <a:off x="2625880" y="388471"/>
            <a:ext cx="914100" cy="181348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bject 3">
            <a:extLst>
              <a:ext uri="{FF2B5EF4-FFF2-40B4-BE49-F238E27FC236}">
                <a16:creationId xmlns:a16="http://schemas.microsoft.com/office/drawing/2014/main" xmlns="" id="{08AFF63D-7402-AE48-BC81-B45339A276A5}"/>
              </a:ext>
            </a:extLst>
          </p:cNvPr>
          <p:cNvSpPr/>
          <p:nvPr userDrawn="1"/>
        </p:nvSpPr>
        <p:spPr>
          <a:xfrm>
            <a:off x="3459152" y="9022"/>
            <a:ext cx="5273696" cy="68738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7">
            <a:extLst>
              <a:ext uri="{FF2B5EF4-FFF2-40B4-BE49-F238E27FC236}">
                <a16:creationId xmlns:a16="http://schemas.microsoft.com/office/drawing/2014/main" xmlns="" id="{C083EA45-9922-BB44-BCEE-4B899446618B}"/>
              </a:ext>
            </a:extLst>
          </p:cNvPr>
          <p:cNvSpPr/>
          <p:nvPr userDrawn="1"/>
        </p:nvSpPr>
        <p:spPr>
          <a:xfrm>
            <a:off x="3459151" y="5855917"/>
            <a:ext cx="5273698" cy="1035983"/>
          </a:xfrm>
          <a:custGeom>
            <a:avLst/>
            <a:gdLst/>
            <a:ahLst/>
            <a:cxnLst/>
            <a:rect l="l" t="t" r="r" b="b"/>
            <a:pathLst>
              <a:path w="4334509" h="798829">
                <a:moveTo>
                  <a:pt x="4334027" y="798207"/>
                </a:moveTo>
                <a:lnTo>
                  <a:pt x="0" y="798207"/>
                </a:lnTo>
                <a:lnTo>
                  <a:pt x="0" y="0"/>
                </a:lnTo>
                <a:lnTo>
                  <a:pt x="4334027" y="0"/>
                </a:lnTo>
                <a:lnTo>
                  <a:pt x="4334027" y="798207"/>
                </a:lnTo>
                <a:close/>
              </a:path>
            </a:pathLst>
          </a:custGeom>
          <a:solidFill>
            <a:srgbClr val="000000">
              <a:alpha val="119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xmlns="" id="{1E08F11E-8EEB-1D44-AD0C-51B95556E29A}"/>
              </a:ext>
            </a:extLst>
          </p:cNvPr>
          <p:cNvCxnSpPr>
            <a:cxnSpLocks/>
          </p:cNvCxnSpPr>
          <p:nvPr userDrawn="1"/>
        </p:nvCxnSpPr>
        <p:spPr>
          <a:xfrm>
            <a:off x="3498847" y="5855917"/>
            <a:ext cx="8640478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Овал 37">
            <a:extLst>
              <a:ext uri="{FF2B5EF4-FFF2-40B4-BE49-F238E27FC236}">
                <a16:creationId xmlns:a16="http://schemas.microsoft.com/office/drawing/2014/main" xmlns="" id="{B26E0C0E-E435-EF4C-B6F6-E5A05B9C2D21}"/>
              </a:ext>
            </a:extLst>
          </p:cNvPr>
          <p:cNvSpPr/>
          <p:nvPr userDrawn="1"/>
        </p:nvSpPr>
        <p:spPr>
          <a:xfrm>
            <a:off x="3344736" y="5745268"/>
            <a:ext cx="224091" cy="2163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xmlns="" id="{7352D735-099C-744C-96AC-5B86CFEC2848}"/>
              </a:ext>
            </a:extLst>
          </p:cNvPr>
          <p:cNvCxnSpPr>
            <a:cxnSpLocks/>
          </p:cNvCxnSpPr>
          <p:nvPr userDrawn="1"/>
        </p:nvCxnSpPr>
        <p:spPr>
          <a:xfrm>
            <a:off x="3459152" y="9022"/>
            <a:ext cx="0" cy="6848978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5629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 без нумерац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24">
            <a:extLst>
              <a:ext uri="{FF2B5EF4-FFF2-40B4-BE49-F238E27FC236}">
                <a16:creationId xmlns:a16="http://schemas.microsoft.com/office/drawing/2014/main" xmlns="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4593" y="1742156"/>
            <a:ext cx="4510332" cy="3373689"/>
          </a:xfrm>
          <a:prstGeom prst="rect">
            <a:avLst/>
          </a:prstGeom>
        </p:spPr>
        <p:txBody>
          <a:bodyPr lIns="0" tIns="0" anchor="ctr" anchorCtr="0"/>
          <a:lstStyle>
            <a:lvl1pPr marL="12700" marR="5080" indent="0" algn="l" defTabSz="914400" rtl="0" eaLnBrk="1" latinLnBrk="0" hangingPunct="1">
              <a:spcBef>
                <a:spcPts val="905"/>
              </a:spcBef>
              <a:buNone/>
              <a:defRPr lang="ru-RU" sz="4800" kern="1200" spc="-25" dirty="0">
                <a:solidFill>
                  <a:srgbClr val="999999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xmlns="" id="{57BA722A-E58D-664F-9B1F-48BC983F82E0}"/>
              </a:ext>
            </a:extLst>
          </p:cNvPr>
          <p:cNvSpPr/>
          <p:nvPr userDrawn="1"/>
        </p:nvSpPr>
        <p:spPr>
          <a:xfrm>
            <a:off x="0" y="1742156"/>
            <a:ext cx="405130" cy="3373689"/>
          </a:xfrm>
          <a:custGeom>
            <a:avLst/>
            <a:gdLst/>
            <a:ahLst/>
            <a:cxnLst/>
            <a:rect l="l" t="t" r="r" b="b"/>
            <a:pathLst>
              <a:path w="405130" h="2159635">
                <a:moveTo>
                  <a:pt x="404825" y="2159050"/>
                </a:moveTo>
                <a:lnTo>
                  <a:pt x="0" y="2159050"/>
                </a:lnTo>
                <a:lnTo>
                  <a:pt x="0" y="0"/>
                </a:lnTo>
                <a:lnTo>
                  <a:pt x="404825" y="0"/>
                </a:lnTo>
                <a:lnTo>
                  <a:pt x="404825" y="215905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xmlns="" id="{3AB69561-8020-AB4B-A6D9-CC282A28B422}"/>
              </a:ext>
            </a:extLst>
          </p:cNvPr>
          <p:cNvSpPr/>
          <p:nvPr userDrawn="1"/>
        </p:nvSpPr>
        <p:spPr>
          <a:xfrm>
            <a:off x="6235700" y="-1"/>
            <a:ext cx="1094663" cy="6858000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16">
            <a:extLst>
              <a:ext uri="{FF2B5EF4-FFF2-40B4-BE49-F238E27FC236}">
                <a16:creationId xmlns:a16="http://schemas.microsoft.com/office/drawing/2014/main" xmlns="" id="{00D0B8EF-F7C1-F24A-B60A-5A84B8C63C08}"/>
              </a:ext>
            </a:extLst>
          </p:cNvPr>
          <p:cNvSpPr/>
          <p:nvPr/>
        </p:nvSpPr>
        <p:spPr>
          <a:xfrm>
            <a:off x="5462192" y="4900159"/>
            <a:ext cx="494109" cy="499100"/>
          </a:xfrm>
          <a:custGeom>
            <a:avLst/>
            <a:gdLst/>
            <a:ahLst/>
            <a:cxnLst/>
            <a:rect l="l" t="t" r="r" b="b"/>
            <a:pathLst>
              <a:path w="440054" h="444500">
                <a:moveTo>
                  <a:pt x="0" y="0"/>
                </a:moveTo>
                <a:lnTo>
                  <a:pt x="439940" y="0"/>
                </a:lnTo>
                <a:lnTo>
                  <a:pt x="439940" y="444118"/>
                </a:lnTo>
                <a:lnTo>
                  <a:pt x="0" y="444118"/>
                </a:lnTo>
                <a:lnTo>
                  <a:pt x="0" y="0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17">
            <a:extLst>
              <a:ext uri="{FF2B5EF4-FFF2-40B4-BE49-F238E27FC236}">
                <a16:creationId xmlns:a16="http://schemas.microsoft.com/office/drawing/2014/main" xmlns="" id="{98ED11CC-7038-B341-89A6-A00AF6E52873}"/>
              </a:ext>
            </a:extLst>
          </p:cNvPr>
          <p:cNvSpPr/>
          <p:nvPr/>
        </p:nvSpPr>
        <p:spPr>
          <a:xfrm>
            <a:off x="5641914" y="5019113"/>
            <a:ext cx="153579" cy="288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111265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93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 userDrawn="1"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object 7">
            <a:extLst>
              <a:ext uri="{FF2B5EF4-FFF2-40B4-BE49-F238E27FC236}">
                <a16:creationId xmlns:a16="http://schemas.microsoft.com/office/drawing/2014/main" xmlns="" id="{6BCF7F52-C500-194A-8FDB-1C45B1890E62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Текст 17">
            <a:extLst>
              <a:ext uri="{FF2B5EF4-FFF2-40B4-BE49-F238E27FC236}">
                <a16:creationId xmlns:a16="http://schemas.microsoft.com/office/drawing/2014/main" xmlns="" id="{505DA8AD-1619-444D-90B9-AB4F90627F8F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object 2">
            <a:extLst>
              <a:ext uri="{FF2B5EF4-FFF2-40B4-BE49-F238E27FC236}">
                <a16:creationId xmlns:a16="http://schemas.microsoft.com/office/drawing/2014/main" xmlns="" id="{C6912CD2-630D-9145-8B0C-4EAAD953FCA4}"/>
              </a:ext>
            </a:extLst>
          </p:cNvPr>
          <p:cNvSpPr/>
          <p:nvPr/>
        </p:nvSpPr>
        <p:spPr>
          <a:xfrm>
            <a:off x="1362896" y="1701621"/>
            <a:ext cx="3079261" cy="4427330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6">
            <a:extLst>
              <a:ext uri="{FF2B5EF4-FFF2-40B4-BE49-F238E27FC236}">
                <a16:creationId xmlns:a16="http://schemas.microsoft.com/office/drawing/2014/main" xmlns="" id="{15DB779B-12D8-0C4A-8B31-D54A79C87DA9}"/>
              </a:ext>
            </a:extLst>
          </p:cNvPr>
          <p:cNvSpPr/>
          <p:nvPr/>
        </p:nvSpPr>
        <p:spPr>
          <a:xfrm>
            <a:off x="1272564" y="2109456"/>
            <a:ext cx="3259924" cy="82145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">
            <a:extLst>
              <a:ext uri="{FF2B5EF4-FFF2-40B4-BE49-F238E27FC236}">
                <a16:creationId xmlns:a16="http://schemas.microsoft.com/office/drawing/2014/main" xmlns="" id="{1630BC1B-B261-2F4A-A4A4-9E4033137F42}"/>
              </a:ext>
            </a:extLst>
          </p:cNvPr>
          <p:cNvSpPr/>
          <p:nvPr/>
        </p:nvSpPr>
        <p:spPr>
          <a:xfrm>
            <a:off x="4731129" y="1701621"/>
            <a:ext cx="3079261" cy="4427330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16">
            <a:extLst>
              <a:ext uri="{FF2B5EF4-FFF2-40B4-BE49-F238E27FC236}">
                <a16:creationId xmlns:a16="http://schemas.microsoft.com/office/drawing/2014/main" xmlns="" id="{FC5FEC04-B725-D14D-96DE-9103E05EC84B}"/>
              </a:ext>
            </a:extLst>
          </p:cNvPr>
          <p:cNvSpPr/>
          <p:nvPr/>
        </p:nvSpPr>
        <p:spPr>
          <a:xfrm>
            <a:off x="4640797" y="2109456"/>
            <a:ext cx="3259924" cy="82145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">
            <a:extLst>
              <a:ext uri="{FF2B5EF4-FFF2-40B4-BE49-F238E27FC236}">
                <a16:creationId xmlns:a16="http://schemas.microsoft.com/office/drawing/2014/main" xmlns="" id="{C7F82BF4-97FF-FC48-95FF-6731C19E8700}"/>
              </a:ext>
            </a:extLst>
          </p:cNvPr>
          <p:cNvSpPr/>
          <p:nvPr/>
        </p:nvSpPr>
        <p:spPr>
          <a:xfrm>
            <a:off x="8099363" y="1701621"/>
            <a:ext cx="3079261" cy="4427330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16">
            <a:extLst>
              <a:ext uri="{FF2B5EF4-FFF2-40B4-BE49-F238E27FC236}">
                <a16:creationId xmlns:a16="http://schemas.microsoft.com/office/drawing/2014/main" xmlns="" id="{4332BE53-4724-1243-B3E3-91DD9C15C72D}"/>
              </a:ext>
            </a:extLst>
          </p:cNvPr>
          <p:cNvSpPr/>
          <p:nvPr/>
        </p:nvSpPr>
        <p:spPr>
          <a:xfrm>
            <a:off x="8009031" y="2109456"/>
            <a:ext cx="3259924" cy="82145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600200" y="3031457"/>
            <a:ext cx="2557682" cy="2893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3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4991100" y="3031457"/>
            <a:ext cx="2557682" cy="2893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4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8343900" y="3031457"/>
            <a:ext cx="2557682" cy="2893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5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1426437" y="2231357"/>
            <a:ext cx="2960421" cy="5499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6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4782967" y="2231357"/>
            <a:ext cx="2960421" cy="5499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7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8166038" y="2231357"/>
            <a:ext cx="2960421" cy="5499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811955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одну колонк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xmlns="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Текст 17">
            <a:extLst>
              <a:ext uri="{FF2B5EF4-FFF2-40B4-BE49-F238E27FC236}">
                <a16:creationId xmlns:a16="http://schemas.microsoft.com/office/drawing/2014/main" xmlns="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000124" y="1687112"/>
            <a:ext cx="8310783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4595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xmlns="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Текст 17">
            <a:extLst>
              <a:ext uri="{FF2B5EF4-FFF2-40B4-BE49-F238E27FC236}">
                <a16:creationId xmlns:a16="http://schemas.microsoft.com/office/drawing/2014/main" xmlns="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000124" y="1687112"/>
            <a:ext cx="5181601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9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6438901" y="1687112"/>
            <a:ext cx="5258990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8295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34C9F204-1BDB-7848-90C8-213C0F4EBF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6459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6" r:id="rId3"/>
    <p:sldLayoutId id="2147483657" r:id="rId4"/>
    <p:sldLayoutId id="2147483660" r:id="rId5"/>
    <p:sldLayoutId id="2147483661" r:id="rId6"/>
    <p:sldLayoutId id="2147483665" r:id="rId7"/>
    <p:sldLayoutId id="2147483667" r:id="rId8"/>
    <p:sldLayoutId id="2147483662" r:id="rId9"/>
    <p:sldLayoutId id="2147483649" r:id="rId10"/>
    <p:sldLayoutId id="2147483656" r:id="rId11"/>
    <p:sldLayoutId id="2147483653" r:id="rId12"/>
    <p:sldLayoutId id="2147483654" r:id="rId13"/>
    <p:sldLayoutId id="2147483655" r:id="rId14"/>
    <p:sldLayoutId id="2147483668" r:id="rId15"/>
    <p:sldLayoutId id="2147483669" r:id="rId16"/>
    <p:sldLayoutId id="2147483650" r:id="rId17"/>
    <p:sldLayoutId id="2147483651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34C9F204-1BDB-7848-90C8-213C0F4EBF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680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  <p:sldLayoutId id="2147483688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2.svg"/><Relationship Id="rId3" Type="http://schemas.openxmlformats.org/officeDocument/2006/relationships/diagramLayout" Target="../diagrams/layout1.xml"/><Relationship Id="rId7" Type="http://schemas.openxmlformats.org/officeDocument/2006/relationships/image" Target="../media/image14.png"/><Relationship Id="rId12" Type="http://schemas.openxmlformats.org/officeDocument/2006/relationships/image" Target="../media/image17.png"/><Relationship Id="rId17" Type="http://schemas.openxmlformats.org/officeDocument/2006/relationships/image" Target="../media/image21.png"/><Relationship Id="rId2" Type="http://schemas.openxmlformats.org/officeDocument/2006/relationships/diagramData" Target="../diagrams/data1.xml"/><Relationship Id="rId16" Type="http://schemas.openxmlformats.org/officeDocument/2006/relationships/image" Target="../media/image20.jpeg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.xml"/><Relationship Id="rId11" Type="http://schemas.openxmlformats.org/officeDocument/2006/relationships/image" Target="../media/image20.svg"/><Relationship Id="rId5" Type="http://schemas.openxmlformats.org/officeDocument/2006/relationships/diagramColors" Target="../diagrams/colors1.xml"/><Relationship Id="rId15" Type="http://schemas.openxmlformats.org/officeDocument/2006/relationships/image" Target="../media/image19.emf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6.png"/><Relationship Id="rId1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Инвестиции в основной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капитал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algn="r"/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  <a:p>
            <a:pPr algn="r"/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</a:rPr>
              <a:t>Крымстат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  <a:p>
            <a:pPr algn="r"/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Отдел государственной статистики в г. Севастополе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B21AA30-BADC-4249-A20F-F150C90E1D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7204" y="1941051"/>
            <a:ext cx="375508" cy="37550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D1FDE1A-5214-7F4D-A5DD-D5611485FD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2467" y="2760338"/>
            <a:ext cx="457200" cy="3937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094BCAE-5706-C341-AF8A-A06C653737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9787" y="3553692"/>
            <a:ext cx="444500" cy="3429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39DE13E1-CEDA-F24A-AB77-9B1F2E26A7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6637" y="4347065"/>
            <a:ext cx="488861" cy="363154"/>
          </a:xfrm>
          <a:prstGeom prst="rect">
            <a:avLst/>
          </a:prstGeom>
        </p:spPr>
      </p:pic>
      <p:sp>
        <p:nvSpPr>
          <p:cNvPr id="7" name="object 21">
            <a:extLst>
              <a:ext uri="{FF2B5EF4-FFF2-40B4-BE49-F238E27FC236}">
                <a16:creationId xmlns:a16="http://schemas.microsoft.com/office/drawing/2014/main" xmlns="" id="{54DC0CE9-C08C-0C47-985C-B1EDEA90623E}"/>
              </a:ext>
            </a:extLst>
          </p:cNvPr>
          <p:cNvSpPr txBox="1"/>
          <p:nvPr/>
        </p:nvSpPr>
        <p:spPr>
          <a:xfrm>
            <a:off x="7543799" y="884186"/>
            <a:ext cx="4235445" cy="5103961"/>
          </a:xfrm>
          <a:prstGeom prst="rect">
            <a:avLst/>
          </a:prstGeom>
        </p:spPr>
        <p:txBody>
          <a:bodyPr vert="horz" wrap="square" lIns="0" tIns="127000" rIns="0" bIns="0" rtlCol="0">
            <a:spAutoFit/>
          </a:bodyPr>
          <a:lstStyle/>
          <a:p>
            <a:pPr marL="26670">
              <a:spcBef>
                <a:spcPts val="1000"/>
              </a:spcBef>
            </a:pPr>
            <a:r>
              <a:rPr lang="ru-RU" sz="2000" spc="-10" dirty="0">
                <a:solidFill>
                  <a:srgbClr val="E1002B"/>
                </a:solidFill>
                <a:cs typeface="Arial"/>
              </a:rPr>
              <a:t>Инвестиции</a:t>
            </a:r>
          </a:p>
          <a:p>
            <a:pPr marL="26670">
              <a:spcBef>
                <a:spcPts val="1000"/>
              </a:spcBef>
            </a:pPr>
            <a:endParaRPr lang="ru-RU" sz="2000" spc="-10" dirty="0">
              <a:solidFill>
                <a:srgbClr val="E1002B"/>
              </a:solidFill>
              <a:cs typeface="Arial"/>
            </a:endParaRPr>
          </a:p>
          <a:p>
            <a:pPr marL="26670">
              <a:spcBef>
                <a:spcPts val="1000"/>
              </a:spcBef>
            </a:pPr>
            <a:r>
              <a:rPr lang="ru-RU" sz="2000" spc="-10" dirty="0" smtClean="0">
                <a:solidFill>
                  <a:srgbClr val="E1002B"/>
                </a:solidFill>
                <a:cs typeface="Arial"/>
              </a:rPr>
              <a:t>Инвестиции по видам основного капитала</a:t>
            </a:r>
            <a:endParaRPr lang="ru-RU" sz="2000" spc="-10" dirty="0">
              <a:solidFill>
                <a:srgbClr val="E1002B"/>
              </a:solidFill>
              <a:cs typeface="Arial"/>
            </a:endParaRPr>
          </a:p>
          <a:p>
            <a:pPr marL="26670">
              <a:spcBef>
                <a:spcPts val="1000"/>
              </a:spcBef>
            </a:pPr>
            <a:endParaRPr lang="ru-RU" sz="2000" spc="-10" dirty="0">
              <a:solidFill>
                <a:srgbClr val="E1002B"/>
              </a:solidFill>
              <a:cs typeface="Arial"/>
            </a:endParaRPr>
          </a:p>
          <a:p>
            <a:pPr marL="26670">
              <a:spcBef>
                <a:spcPts val="1000"/>
              </a:spcBef>
            </a:pPr>
            <a:r>
              <a:rPr lang="ru-RU" sz="2000" spc="-10" dirty="0">
                <a:solidFill>
                  <a:srgbClr val="E1002B"/>
                </a:solidFill>
                <a:cs typeface="Arial"/>
              </a:rPr>
              <a:t>Сведения об </a:t>
            </a:r>
            <a:r>
              <a:rPr lang="ru-RU" sz="2000" spc="-10" dirty="0" smtClean="0">
                <a:solidFill>
                  <a:srgbClr val="E1002B"/>
                </a:solidFill>
                <a:cs typeface="Arial"/>
              </a:rPr>
              <a:t>инвестициях</a:t>
            </a:r>
            <a:endParaRPr lang="ru-RU" sz="2000" spc="-10" dirty="0">
              <a:solidFill>
                <a:srgbClr val="E1002B"/>
              </a:solidFill>
              <a:cs typeface="Arial"/>
            </a:endParaRPr>
          </a:p>
          <a:p>
            <a:pPr marL="26670">
              <a:spcBef>
                <a:spcPts val="1000"/>
              </a:spcBef>
            </a:pPr>
            <a:endParaRPr lang="ru-RU" sz="2000" spc="-10" dirty="0">
              <a:solidFill>
                <a:srgbClr val="E1002B"/>
              </a:solidFill>
              <a:latin typeface="Arial"/>
              <a:cs typeface="Arial"/>
            </a:endParaRPr>
          </a:p>
          <a:p>
            <a:pPr marL="26670">
              <a:spcBef>
                <a:spcPts val="1000"/>
              </a:spcBef>
            </a:pPr>
            <a:r>
              <a:rPr lang="ru-RU" sz="2000" spc="-10" dirty="0">
                <a:solidFill>
                  <a:srgbClr val="E1002B"/>
                </a:solidFill>
                <a:latin typeface="Arial"/>
                <a:cs typeface="Arial"/>
              </a:rPr>
              <a:t>Инициативные </a:t>
            </a:r>
            <a:r>
              <a:rPr lang="ru-RU" sz="2000" spc="-10" dirty="0" smtClean="0">
                <a:solidFill>
                  <a:srgbClr val="E1002B"/>
                </a:solidFill>
                <a:latin typeface="Arial"/>
                <a:cs typeface="Arial"/>
              </a:rPr>
              <a:t>отчеты</a:t>
            </a:r>
            <a:r>
              <a:rPr lang="en-US" sz="2000" spc="-10" dirty="0" smtClean="0">
                <a:solidFill>
                  <a:srgbClr val="E1002B"/>
                </a:solidFill>
                <a:latin typeface="Arial"/>
                <a:cs typeface="Arial"/>
              </a:rPr>
              <a:t> (</a:t>
            </a:r>
            <a:r>
              <a:rPr lang="ru-RU" sz="2000" spc="-10" dirty="0" smtClean="0">
                <a:solidFill>
                  <a:srgbClr val="E1002B"/>
                </a:solidFill>
                <a:latin typeface="Arial"/>
                <a:cs typeface="Arial"/>
              </a:rPr>
              <a:t>Кто сдаёт?)</a:t>
            </a:r>
          </a:p>
          <a:p>
            <a:pPr marL="26670">
              <a:spcBef>
                <a:spcPts val="1000"/>
              </a:spcBef>
            </a:pPr>
            <a:endParaRPr lang="ru-RU" sz="2000" spc="-10" dirty="0">
              <a:solidFill>
                <a:srgbClr val="E1002B"/>
              </a:solidFill>
              <a:latin typeface="Arial"/>
              <a:cs typeface="Arial"/>
            </a:endParaRPr>
          </a:p>
          <a:p>
            <a:pPr marL="26670">
              <a:spcBef>
                <a:spcPts val="1000"/>
              </a:spcBef>
            </a:pPr>
            <a:r>
              <a:rPr lang="ru-RU" sz="2000" spc="-10" dirty="0" smtClean="0">
                <a:solidFill>
                  <a:srgbClr val="E1002B"/>
                </a:solidFill>
                <a:latin typeface="Arial"/>
                <a:cs typeface="Arial"/>
              </a:rPr>
              <a:t>Инициативные отчеты (Как сдать?)</a:t>
            </a:r>
            <a:endParaRPr lang="en-US" sz="2000" spc="-10" dirty="0" smtClean="0">
              <a:solidFill>
                <a:srgbClr val="E1002B"/>
              </a:solidFill>
              <a:latin typeface="Arial"/>
              <a:cs typeface="Arial"/>
            </a:endParaRPr>
          </a:p>
          <a:p>
            <a:pPr marL="26670">
              <a:spcBef>
                <a:spcPts val="1000"/>
              </a:spcBef>
            </a:pPr>
            <a:endParaRPr lang="en-US" sz="2000" spc="-10" dirty="0">
              <a:solidFill>
                <a:srgbClr val="E1002B"/>
              </a:solidFill>
              <a:latin typeface="Arial"/>
              <a:cs typeface="Arial"/>
            </a:endParaRPr>
          </a:p>
          <a:p>
            <a:pPr marL="26670">
              <a:spcBef>
                <a:spcPts val="1000"/>
              </a:spcBef>
            </a:pPr>
            <a:r>
              <a:rPr lang="ru-RU" sz="2000" spc="-10" dirty="0" smtClean="0">
                <a:solidFill>
                  <a:srgbClr val="E1002B"/>
                </a:solidFill>
                <a:latin typeface="Arial"/>
                <a:cs typeface="Arial"/>
              </a:rPr>
              <a:t>Образец письма</a:t>
            </a:r>
          </a:p>
        </p:txBody>
      </p:sp>
    </p:spTree>
    <p:extLst>
      <p:ext uri="{BB962C8B-B14F-4D97-AF65-F5344CB8AC3E}">
        <p14:creationId xmlns:p14="http://schemas.microsoft.com/office/powerpoint/2010/main" val="3139884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04799" y="144253"/>
            <a:ext cx="1186542" cy="217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Aharoni" panose="02010803020104030203" pitchFamily="2" charset="-79"/>
              </a:rPr>
              <a:t>КРЫМСТАТ</a:t>
            </a:r>
          </a:p>
        </p:txBody>
      </p:sp>
      <p:pic>
        <p:nvPicPr>
          <p:cNvPr id="12" name="Рисунок 11"/>
          <p:cNvPicPr/>
          <p:nvPr/>
        </p:nvPicPr>
        <p:blipFill rotWithShape="1">
          <a:blip r:embed="rId2"/>
          <a:srcRect l="3564" t="30569" r="55344" b="38048"/>
          <a:stretch/>
        </p:blipFill>
        <p:spPr bwMode="auto">
          <a:xfrm>
            <a:off x="768491" y="576792"/>
            <a:ext cx="5798564" cy="235172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/>
          <p:cNvPicPr/>
          <p:nvPr/>
        </p:nvPicPr>
        <p:blipFill rotWithShape="1">
          <a:blip r:embed="rId2"/>
          <a:srcRect l="3564" t="63334" r="64475" b="14875"/>
          <a:stretch/>
        </p:blipFill>
        <p:spPr bwMode="auto">
          <a:xfrm>
            <a:off x="7325155" y="1039091"/>
            <a:ext cx="4510091" cy="16400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42717" y="2783049"/>
            <a:ext cx="5268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334286"/>
                </a:solidFill>
              </a:rPr>
              <a:t>Какие бывают инвестиции</a:t>
            </a:r>
            <a:endParaRPr lang="ru-RU" sz="2800" b="1" dirty="0">
              <a:solidFill>
                <a:srgbClr val="334286"/>
              </a:solidFill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1870363" y="4316796"/>
            <a:ext cx="176646" cy="4630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647824" y="3477988"/>
            <a:ext cx="3630758" cy="69359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62BA"/>
                </a:solidFill>
              </a:rPr>
              <a:t>Инвестиции в основной капитал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6452755" y="3519806"/>
            <a:ext cx="4000500" cy="69359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62BA"/>
                </a:solidFill>
              </a:rPr>
              <a:t>Инвестиции в непроизведенные нефинансовые активы</a:t>
            </a:r>
          </a:p>
        </p:txBody>
      </p:sp>
      <p:grpSp>
        <p:nvGrpSpPr>
          <p:cNvPr id="21" name="Группа 20"/>
          <p:cNvGrpSpPr/>
          <p:nvPr/>
        </p:nvGrpSpPr>
        <p:grpSpPr>
          <a:xfrm>
            <a:off x="4229073" y="4905438"/>
            <a:ext cx="1610618" cy="1038662"/>
            <a:chOff x="-4697534" y="2078949"/>
            <a:chExt cx="2226672" cy="1111403"/>
          </a:xfrm>
          <a:scene3d>
            <a:camera prst="orthographicFront"/>
            <a:lightRig rig="threePt" dir="t"/>
          </a:scene3d>
        </p:grpSpPr>
        <p:sp>
          <p:nvSpPr>
            <p:cNvPr id="22" name="Прямоугольник 21"/>
            <p:cNvSpPr/>
            <p:nvPr/>
          </p:nvSpPr>
          <p:spPr>
            <a:xfrm>
              <a:off x="-4697534" y="2078949"/>
              <a:ext cx="2118344" cy="111140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sp3d>
              <a:bevelT w="165100" prst="coolSlant"/>
            </a:sp3d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Прямоугольник 22"/>
            <p:cNvSpPr/>
            <p:nvPr/>
          </p:nvSpPr>
          <p:spPr>
            <a:xfrm>
              <a:off x="-4697534" y="2291964"/>
              <a:ext cx="2226672" cy="68537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568" tIns="56896" rIns="99568" bIns="56896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dirty="0" smtClean="0">
                  <a:solidFill>
                    <a:srgbClr val="FF0000"/>
                  </a:solidFill>
                  <a:cs typeface="Times New Roman" panose="02020603050405020304" pitchFamily="18" charset="0"/>
                </a:rPr>
                <a:t>Затраты на реконструкцию</a:t>
              </a:r>
              <a:endParaRPr lang="ru-RU" sz="1400" b="1" kern="1200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endParaRPr>
            </a:p>
          </p:txBody>
        </p:sp>
      </p:grpSp>
      <p:sp>
        <p:nvSpPr>
          <p:cNvPr id="24" name="Стрелка вниз 23"/>
          <p:cNvSpPr/>
          <p:nvPr/>
        </p:nvSpPr>
        <p:spPr>
          <a:xfrm>
            <a:off x="3257535" y="4313885"/>
            <a:ext cx="176646" cy="4630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низ 24"/>
          <p:cNvSpPr/>
          <p:nvPr/>
        </p:nvSpPr>
        <p:spPr>
          <a:xfrm>
            <a:off x="4720935" y="4313885"/>
            <a:ext cx="176646" cy="4630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6" name="Группа 25"/>
          <p:cNvGrpSpPr/>
          <p:nvPr/>
        </p:nvGrpSpPr>
        <p:grpSpPr>
          <a:xfrm>
            <a:off x="400375" y="4898869"/>
            <a:ext cx="1905494" cy="1038662"/>
            <a:chOff x="-4697534" y="2078949"/>
            <a:chExt cx="2118344" cy="1111403"/>
          </a:xfrm>
          <a:scene3d>
            <a:camera prst="orthographicFront"/>
            <a:lightRig rig="threePt" dir="t"/>
          </a:scene3d>
        </p:grpSpPr>
        <p:sp>
          <p:nvSpPr>
            <p:cNvPr id="27" name="Прямоугольник 26"/>
            <p:cNvSpPr/>
            <p:nvPr/>
          </p:nvSpPr>
          <p:spPr>
            <a:xfrm>
              <a:off x="-4697534" y="2078949"/>
              <a:ext cx="2118344" cy="111140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sp3d>
              <a:bevelT w="165100" prst="coolSlant"/>
            </a:sp3d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Прямоугольник 27"/>
            <p:cNvSpPr/>
            <p:nvPr/>
          </p:nvSpPr>
          <p:spPr>
            <a:xfrm>
              <a:off x="-4484684" y="2291964"/>
              <a:ext cx="1713425" cy="68537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568" tIns="56896" rIns="99568" bIns="56896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>
                  <a:solidFill>
                    <a:srgbClr val="FF0000"/>
                  </a:solidFill>
                  <a:latin typeface="+mn-lt"/>
                  <a:cs typeface="Times New Roman" panose="02020603050405020304" pitchFamily="18" charset="0"/>
                </a:rPr>
                <a:t>Приобретение новых основных фондов </a:t>
              </a:r>
              <a:endParaRPr lang="ru-RU" sz="1400" b="1" kern="1200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2510456" y="4905438"/>
            <a:ext cx="1532261" cy="1038662"/>
            <a:chOff x="-4697534" y="2078949"/>
            <a:chExt cx="2118344" cy="1111403"/>
          </a:xfrm>
          <a:scene3d>
            <a:camera prst="orthographicFront"/>
            <a:lightRig rig="threePt" dir="t"/>
          </a:scene3d>
        </p:grpSpPr>
        <p:sp>
          <p:nvSpPr>
            <p:cNvPr id="30" name="Прямоугольник 29"/>
            <p:cNvSpPr/>
            <p:nvPr/>
          </p:nvSpPr>
          <p:spPr>
            <a:xfrm>
              <a:off x="-4697534" y="2078949"/>
              <a:ext cx="2118344" cy="111140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sp3d>
              <a:bevelT w="165100" prst="coolSlant"/>
            </a:sp3d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Прямоугольник 30"/>
            <p:cNvSpPr/>
            <p:nvPr/>
          </p:nvSpPr>
          <p:spPr>
            <a:xfrm>
              <a:off x="-4697534" y="2291964"/>
              <a:ext cx="2118344" cy="68537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568" tIns="56896" rIns="99568" bIns="56896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dirty="0" smtClean="0">
                  <a:solidFill>
                    <a:srgbClr val="FF0000"/>
                  </a:solidFill>
                  <a:cs typeface="Times New Roman" panose="02020603050405020304" pitchFamily="18" charset="0"/>
                </a:rPr>
                <a:t>Затраты на строительство</a:t>
              </a:r>
              <a:r>
                <a:rPr lang="ru-RU" sz="1400" b="1" kern="1200" dirty="0" smtClean="0">
                  <a:solidFill>
                    <a:srgbClr val="FF0000"/>
                  </a:solidFill>
                  <a:latin typeface="+mn-lt"/>
                  <a:cs typeface="Times New Roman" panose="02020603050405020304" pitchFamily="18" charset="0"/>
                </a:rPr>
                <a:t> </a:t>
              </a:r>
              <a:endParaRPr lang="ru-RU" sz="1400" b="1" kern="1200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endParaRPr>
            </a:p>
          </p:txBody>
        </p:sp>
      </p:grpSp>
      <p:sp>
        <p:nvSpPr>
          <p:cNvPr id="33" name="Стрелка вниз 32"/>
          <p:cNvSpPr/>
          <p:nvPr/>
        </p:nvSpPr>
        <p:spPr>
          <a:xfrm>
            <a:off x="7429499" y="4313885"/>
            <a:ext cx="176646" cy="4630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трелка вниз 33"/>
          <p:cNvSpPr/>
          <p:nvPr/>
        </p:nvSpPr>
        <p:spPr>
          <a:xfrm>
            <a:off x="9822300" y="4316796"/>
            <a:ext cx="176646" cy="4630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6" name="Группа 35"/>
          <p:cNvGrpSpPr/>
          <p:nvPr/>
        </p:nvGrpSpPr>
        <p:grpSpPr>
          <a:xfrm>
            <a:off x="6372408" y="4898869"/>
            <a:ext cx="1905494" cy="1038662"/>
            <a:chOff x="-4697534" y="2078949"/>
            <a:chExt cx="2118344" cy="1111403"/>
          </a:xfrm>
          <a:scene3d>
            <a:camera prst="orthographicFront"/>
            <a:lightRig rig="threePt" dir="t"/>
          </a:scene3d>
        </p:grpSpPr>
        <p:sp>
          <p:nvSpPr>
            <p:cNvPr id="37" name="Прямоугольник 36"/>
            <p:cNvSpPr/>
            <p:nvPr/>
          </p:nvSpPr>
          <p:spPr>
            <a:xfrm>
              <a:off x="-4697534" y="2078949"/>
              <a:ext cx="2118344" cy="111140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sp3d>
              <a:bevelT w="165100" prst="coolSlant"/>
            </a:sp3d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Прямоугольник 37"/>
            <p:cNvSpPr/>
            <p:nvPr/>
          </p:nvSpPr>
          <p:spPr>
            <a:xfrm>
              <a:off x="-4484684" y="2291964"/>
              <a:ext cx="1713425" cy="68537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568" tIns="56896" rIns="99568" bIns="56896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>
                  <a:solidFill>
                    <a:srgbClr val="FF0000"/>
                  </a:solidFill>
                  <a:latin typeface="+mn-lt"/>
                  <a:cs typeface="Times New Roman" panose="02020603050405020304" pitchFamily="18" charset="0"/>
                </a:rPr>
                <a:t>Приобретение земли</a:t>
              </a:r>
              <a:endParaRPr lang="ru-RU" sz="1400" b="1" kern="1200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9046199" y="4868625"/>
            <a:ext cx="1905494" cy="1038662"/>
            <a:chOff x="-4697534" y="2078949"/>
            <a:chExt cx="2118344" cy="1111403"/>
          </a:xfrm>
          <a:scene3d>
            <a:camera prst="orthographicFront"/>
            <a:lightRig rig="threePt" dir="t"/>
          </a:scene3d>
        </p:grpSpPr>
        <p:sp>
          <p:nvSpPr>
            <p:cNvPr id="40" name="Прямоугольник 39"/>
            <p:cNvSpPr/>
            <p:nvPr/>
          </p:nvSpPr>
          <p:spPr>
            <a:xfrm>
              <a:off x="-4697534" y="2078949"/>
              <a:ext cx="2118344" cy="111140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sp3d>
              <a:bevelT w="165100" prst="coolSlant"/>
            </a:sp3d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1" name="Прямоугольник 40"/>
            <p:cNvSpPr/>
            <p:nvPr/>
          </p:nvSpPr>
          <p:spPr>
            <a:xfrm>
              <a:off x="-4484684" y="2291964"/>
              <a:ext cx="1713425" cy="68537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568" tIns="56896" rIns="99568" bIns="56896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>
                  <a:solidFill>
                    <a:srgbClr val="FF0000"/>
                  </a:solidFill>
                  <a:latin typeface="+mn-lt"/>
                  <a:cs typeface="Times New Roman" panose="02020603050405020304" pitchFamily="18" charset="0"/>
                </a:rPr>
                <a:t>Приобретение контрактов, лицензий</a:t>
              </a:r>
              <a:endParaRPr lang="ru-RU" sz="1400" b="1" kern="1200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6083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92220" y="536139"/>
            <a:ext cx="11405670" cy="419826"/>
          </a:xfrm>
        </p:spPr>
        <p:txBody>
          <a:bodyPr/>
          <a:lstStyle/>
          <a:p>
            <a:pPr>
              <a:lnSpc>
                <a:spcPts val="2400"/>
              </a:lnSpc>
            </a:pPr>
            <a:r>
              <a:rPr lang="ru-RU" b="1" dirty="0" smtClean="0">
                <a:ln w="11430"/>
                <a:latin typeface="+mj-lt"/>
                <a:cs typeface="Times New Roman" panose="02020603050405020304" pitchFamily="18" charset="0"/>
              </a:rPr>
              <a:t>Инвестиции по видам основного капитала</a:t>
            </a:r>
            <a:r>
              <a:rPr lang="ru-RU" b="1" dirty="0">
                <a:ln w="11430"/>
                <a:latin typeface="+mj-lt"/>
                <a:cs typeface="Times New Roman" panose="02020603050405020304" pitchFamily="18" charset="0"/>
              </a:rPr>
              <a:t/>
            </a:r>
            <a:br>
              <a:rPr lang="ru-RU" b="1" dirty="0">
                <a:ln w="11430"/>
                <a:latin typeface="+mj-lt"/>
                <a:cs typeface="Times New Roman" panose="02020603050405020304" pitchFamily="18" charset="0"/>
              </a:rPr>
            </a:br>
            <a:r>
              <a:rPr lang="ru-RU" b="1" dirty="0">
                <a:ln w="11430"/>
                <a:solidFill>
                  <a:srgbClr val="0062BA"/>
                </a:solidFill>
                <a:latin typeface="+mn-lt"/>
                <a:cs typeface="Times New Roman" panose="02020603050405020304" pitchFamily="18" charset="0"/>
              </a:rPr>
              <a:t/>
            </a:r>
            <a:br>
              <a:rPr lang="ru-RU" b="1" dirty="0">
                <a:ln w="11430"/>
                <a:solidFill>
                  <a:srgbClr val="0062BA"/>
                </a:solidFill>
                <a:latin typeface="+mn-lt"/>
                <a:cs typeface="Times New Roman" panose="02020603050405020304" pitchFamily="18" charset="0"/>
              </a:rPr>
            </a:br>
            <a:endParaRPr lang="ru-RU" dirty="0">
              <a:latin typeface="+mn-lt"/>
            </a:endParaRPr>
          </a:p>
        </p:txBody>
      </p:sp>
      <p:sp>
        <p:nvSpPr>
          <p:cNvPr id="7" name="Номер слайда 1">
            <a:extLst>
              <a:ext uri="{FF2B5EF4-FFF2-40B4-BE49-F238E27FC236}">
                <a16:creationId xmlns:a16="http://schemas.microsoft.com/office/drawing/2014/main" xmlns="" id="{FBC55088-8990-0544-B9BC-5F4C4A52BB46}"/>
              </a:ext>
            </a:extLst>
          </p:cNvPr>
          <p:cNvSpPr txBox="1">
            <a:spLocks/>
          </p:cNvSpPr>
          <p:nvPr/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1B81EEA-DF2A-1C47-9781-44818CAE4220}" type="slidenum">
              <a:rPr lang="ru-RU" smtClean="0"/>
              <a:pPr/>
              <a:t>3</a:t>
            </a:fld>
            <a:endParaRPr lang="ru-RU"/>
          </a:p>
        </p:txBody>
      </p:sp>
      <p:graphicFrame>
        <p:nvGraphicFramePr>
          <p:cNvPr id="70" name="Объект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0030601"/>
              </p:ext>
            </p:extLst>
          </p:nvPr>
        </p:nvGraphicFramePr>
        <p:xfrm>
          <a:off x="653143" y="979335"/>
          <a:ext cx="10469525" cy="44443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2" name="Прямоугольник 21"/>
          <p:cNvSpPr/>
          <p:nvPr/>
        </p:nvSpPr>
        <p:spPr>
          <a:xfrm>
            <a:off x="304799" y="144253"/>
            <a:ext cx="1186542" cy="217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Aharoni" panose="02010803020104030203" pitchFamily="2" charset="-79"/>
              </a:rPr>
              <a:t>КРЫМСТАТ</a:t>
            </a:r>
          </a:p>
        </p:txBody>
      </p:sp>
      <p:pic>
        <p:nvPicPr>
          <p:cNvPr id="17" name="Рисунок 16"/>
          <p:cNvPicPr/>
          <p:nvPr/>
        </p:nvPicPr>
        <p:blipFill>
          <a:blip r:embed="rId7"/>
          <a:stretch>
            <a:fillRect/>
          </a:stretch>
        </p:blipFill>
        <p:spPr>
          <a:xfrm>
            <a:off x="456456" y="5151114"/>
            <a:ext cx="883227" cy="955963"/>
          </a:xfrm>
          <a:prstGeom prst="rect">
            <a:avLst/>
          </a:prstGeom>
        </p:spPr>
      </p:pic>
      <p:pic>
        <p:nvPicPr>
          <p:cNvPr id="18" name="Рисунок 17"/>
          <p:cNvPicPr/>
          <p:nvPr/>
        </p:nvPicPr>
        <p:blipFill>
          <a:blip r:embed="rId8"/>
          <a:stretch>
            <a:fillRect/>
          </a:stretch>
        </p:blipFill>
        <p:spPr>
          <a:xfrm>
            <a:off x="1303560" y="5047205"/>
            <a:ext cx="1200649" cy="1059872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E3D0B256-8184-4666-AF7C-F89BD50E475D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2899493" y="4998005"/>
            <a:ext cx="1475079" cy="1106294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8AFA7BDE-78AF-4143-A398-92112505A108}"/>
              </a:ext>
            </a:extLst>
          </p:cNvPr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4998678" y="5000783"/>
            <a:ext cx="1329385" cy="1106294"/>
          </a:xfrm>
          <a:prstGeom prst="rect">
            <a:avLst/>
          </a:prstGeom>
        </p:spPr>
      </p:pic>
      <p:pic>
        <p:nvPicPr>
          <p:cNvPr id="21" name="Рисунок 20"/>
          <p:cNvPicPr/>
          <p:nvPr/>
        </p:nvPicPr>
        <p:blipFill>
          <a:blip r:embed="rId14"/>
          <a:stretch>
            <a:fillRect/>
          </a:stretch>
        </p:blipFill>
        <p:spPr>
          <a:xfrm>
            <a:off x="6815567" y="5092862"/>
            <a:ext cx="1039959" cy="1072465"/>
          </a:xfrm>
          <a:prstGeom prst="rect">
            <a:avLst/>
          </a:prstGeom>
        </p:spPr>
      </p:pic>
      <p:pic>
        <p:nvPicPr>
          <p:cNvPr id="23" name="Рисунок 22"/>
          <p:cNvPicPr/>
          <p:nvPr/>
        </p:nvPicPr>
        <p:blipFill>
          <a:blip r:embed="rId1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8178" y="5266236"/>
            <a:ext cx="863313" cy="7257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Рисунок 23" descr="C:\Users\P92_ScoarcaTV\AppData\Local\Microsoft\Windows\Temporary Internet Files\Content.Word\kisspng-domestic-animal-kitten-pet-animaux-de-la-ferme-5baf51dac36417.4208983915382164108003.jpg"/>
          <p:cNvPicPr/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3643" y="5211980"/>
            <a:ext cx="1080001" cy="895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Рисунок 24"/>
          <p:cNvPicPr/>
          <p:nvPr/>
        </p:nvPicPr>
        <p:blipFill>
          <a:blip r:embed="rId17"/>
          <a:stretch>
            <a:fillRect/>
          </a:stretch>
        </p:blipFill>
        <p:spPr>
          <a:xfrm>
            <a:off x="10463644" y="5151114"/>
            <a:ext cx="1085635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00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92220" y="536137"/>
            <a:ext cx="11324816" cy="936897"/>
          </a:xfrm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ru-RU" b="1" dirty="0"/>
              <a:t>Сведения об инвестициях предприятия показывают в </a:t>
            </a:r>
          </a:p>
          <a:p>
            <a:pPr algn="ctr">
              <a:lnSpc>
                <a:spcPct val="90000"/>
              </a:lnSpc>
            </a:pPr>
            <a:r>
              <a:rPr lang="ru-RU" b="1" dirty="0"/>
              <a:t>формах статистического наблюдения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04799" y="144253"/>
            <a:ext cx="1186542" cy="217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Aharoni" panose="02010803020104030203" pitchFamily="2" charset="-79"/>
              </a:rPr>
              <a:t>КРЫМСТАТ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581892" y="1620982"/>
            <a:ext cx="3449781" cy="1615497"/>
            <a:chOff x="88834" y="1150833"/>
            <a:chExt cx="1713425" cy="2854800"/>
          </a:xfrm>
          <a:scene3d>
            <a:camera prst="orthographicFront"/>
            <a:lightRig rig="threePt" dir="t"/>
          </a:scene3d>
        </p:grpSpPr>
        <p:sp>
          <p:nvSpPr>
            <p:cNvPr id="8" name="Прямоугольник 7"/>
            <p:cNvSpPr/>
            <p:nvPr/>
          </p:nvSpPr>
          <p:spPr>
            <a:xfrm>
              <a:off x="88834" y="1150833"/>
              <a:ext cx="1713425" cy="1427399"/>
            </a:xfrm>
            <a:prstGeom prst="rect">
              <a:avLst/>
            </a:prstGeom>
            <a:sp3d>
              <a:bevelT prst="angle"/>
            </a:sp3d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Прямоугольник 8"/>
            <p:cNvSpPr/>
            <p:nvPr/>
          </p:nvSpPr>
          <p:spPr>
            <a:xfrm>
              <a:off x="88834" y="1150833"/>
              <a:ext cx="1713425" cy="285480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4008" tIns="64008" rIns="85344" bIns="96012" numCol="1" spcCol="1270" anchor="t" anchorCtr="0">
              <a:noAutofit/>
            </a:bodyPr>
            <a:lstStyle/>
            <a:p>
              <a:pPr marL="0" lvl="1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1300" b="1" kern="1200" dirty="0" smtClean="0">
                  <a:solidFill>
                    <a:srgbClr val="0062BA"/>
                  </a:solidFill>
                  <a:latin typeface="+mn-lt"/>
                  <a:cs typeface="Times New Roman" panose="02020603050405020304" pitchFamily="18" charset="0"/>
                </a:rPr>
                <a:t> </a:t>
              </a:r>
              <a:r>
                <a:rPr lang="ru-RU" b="1" kern="1200" dirty="0" smtClean="0">
                  <a:solidFill>
                    <a:srgbClr val="DA0000"/>
                  </a:solidFill>
                  <a:latin typeface="+mn-lt"/>
                  <a:cs typeface="Times New Roman" panose="02020603050405020304" pitchFamily="18" charset="0"/>
                </a:rPr>
                <a:t>Крупные, средние*</a:t>
              </a:r>
              <a:endParaRPr lang="ru-RU" b="1" kern="1200" dirty="0">
                <a:solidFill>
                  <a:srgbClr val="DA0000"/>
                </a:solidFill>
                <a:latin typeface="+mn-lt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8001001" y="1620982"/>
            <a:ext cx="3616036" cy="1615496"/>
            <a:chOff x="88834" y="1150831"/>
            <a:chExt cx="1759873" cy="2854802"/>
          </a:xfrm>
          <a:scene3d>
            <a:camera prst="orthographicFront"/>
            <a:lightRig rig="threePt" dir="t"/>
          </a:scene3d>
        </p:grpSpPr>
        <p:sp>
          <p:nvSpPr>
            <p:cNvPr id="15" name="Прямоугольник 14"/>
            <p:cNvSpPr/>
            <p:nvPr/>
          </p:nvSpPr>
          <p:spPr>
            <a:xfrm>
              <a:off x="135282" y="1150831"/>
              <a:ext cx="1713425" cy="1427399"/>
            </a:xfrm>
            <a:prstGeom prst="rect">
              <a:avLst/>
            </a:prstGeom>
            <a:sp3d>
              <a:bevelT prst="angle"/>
            </a:sp3d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Прямоугольник 15"/>
            <p:cNvSpPr/>
            <p:nvPr/>
          </p:nvSpPr>
          <p:spPr>
            <a:xfrm>
              <a:off x="88834" y="1150833"/>
              <a:ext cx="1713425" cy="285480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4008" tIns="64008" rIns="85344" bIns="96012" numCol="1" spcCol="1270" anchor="t" anchorCtr="0">
              <a:noAutofit/>
            </a:bodyPr>
            <a:lstStyle/>
            <a:p>
              <a:pPr marL="0" lvl="1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1300" b="1" kern="1200" dirty="0" smtClean="0">
                  <a:solidFill>
                    <a:srgbClr val="0062BA"/>
                  </a:solidFill>
                  <a:latin typeface="+mn-lt"/>
                  <a:cs typeface="Times New Roman" panose="02020603050405020304" pitchFamily="18" charset="0"/>
                </a:rPr>
                <a:t> </a:t>
              </a:r>
              <a:r>
                <a:rPr lang="ru-RU" b="1" dirty="0" smtClean="0">
                  <a:solidFill>
                    <a:srgbClr val="DA0000"/>
                  </a:solidFill>
                  <a:cs typeface="Times New Roman" panose="02020603050405020304" pitchFamily="18" charset="0"/>
                </a:rPr>
                <a:t>Малые, микро</a:t>
              </a:r>
              <a:r>
                <a:rPr lang="ru-RU" b="1" kern="1200" dirty="0" smtClean="0">
                  <a:solidFill>
                    <a:srgbClr val="DA0000"/>
                  </a:solidFill>
                  <a:latin typeface="+mn-lt"/>
                  <a:cs typeface="Times New Roman" panose="02020603050405020304" pitchFamily="18" charset="0"/>
                </a:rPr>
                <a:t>*</a:t>
              </a:r>
              <a:endParaRPr lang="ru-RU" b="1" kern="1200" dirty="0">
                <a:solidFill>
                  <a:srgbClr val="DA0000"/>
                </a:solidFill>
                <a:latin typeface="+mn-lt"/>
                <a:cs typeface="Times New Roman" panose="02020603050405020304" pitchFamily="18" charset="0"/>
              </a:endParaRPr>
            </a:p>
          </p:txBody>
        </p:sp>
      </p:grpSp>
      <p:sp>
        <p:nvSpPr>
          <p:cNvPr id="17" name="Текст 3"/>
          <p:cNvSpPr txBox="1">
            <a:spLocks/>
          </p:cNvSpPr>
          <p:nvPr/>
        </p:nvSpPr>
        <p:spPr>
          <a:xfrm>
            <a:off x="581892" y="2530505"/>
            <a:ext cx="2712027" cy="275765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accent5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rgbClr val="0062BA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984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ru-RU" sz="2000" b="1" dirty="0" smtClean="0"/>
          </a:p>
          <a:p>
            <a:pPr marL="2984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000" b="1" dirty="0" smtClean="0"/>
              <a:t>П-2 (квартал)</a:t>
            </a:r>
          </a:p>
          <a:p>
            <a:pPr marL="2984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000" b="1" dirty="0" smtClean="0"/>
              <a:t>П-2 (</a:t>
            </a:r>
            <a:r>
              <a:rPr lang="ru-RU" sz="2000" b="1" dirty="0" err="1" smtClean="0"/>
              <a:t>инвест</a:t>
            </a:r>
            <a:r>
              <a:rPr lang="ru-RU" sz="2000" b="1" dirty="0" smtClean="0"/>
              <a:t>) (год)</a:t>
            </a:r>
            <a:endParaRPr lang="ru-RU" sz="2000" b="1" dirty="0"/>
          </a:p>
        </p:txBody>
      </p:sp>
      <p:sp>
        <p:nvSpPr>
          <p:cNvPr id="18" name="Текст 3"/>
          <p:cNvSpPr txBox="1">
            <a:spLocks/>
          </p:cNvSpPr>
          <p:nvPr/>
        </p:nvSpPr>
        <p:spPr>
          <a:xfrm>
            <a:off x="8915400" y="2530505"/>
            <a:ext cx="2608118" cy="2765183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accent5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rgbClr val="0062BA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984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000" b="1" dirty="0" smtClean="0"/>
              <a:t>ПМ (квартал)</a:t>
            </a:r>
          </a:p>
          <a:p>
            <a:pPr marL="2984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000" b="1" dirty="0" smtClean="0"/>
              <a:t>МП (микро) (год)</a:t>
            </a:r>
          </a:p>
          <a:p>
            <a:pPr marL="2984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ru-RU" sz="2000" b="1" dirty="0"/>
          </a:p>
          <a:p>
            <a:pPr marL="2984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000" b="1" dirty="0" smtClean="0"/>
              <a:t>Инициативные отчеты</a:t>
            </a:r>
            <a:endParaRPr lang="ru-RU" sz="2000" b="1" dirty="0"/>
          </a:p>
        </p:txBody>
      </p:sp>
      <p:sp>
        <p:nvSpPr>
          <p:cNvPr id="19" name="Правая фигурная скобка 18"/>
          <p:cNvSpPr/>
          <p:nvPr/>
        </p:nvSpPr>
        <p:spPr>
          <a:xfrm>
            <a:off x="3408218" y="2752389"/>
            <a:ext cx="623455" cy="2119745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Левая фигурная скобка 19"/>
          <p:cNvSpPr/>
          <p:nvPr/>
        </p:nvSpPr>
        <p:spPr>
          <a:xfrm>
            <a:off x="8281554" y="2574968"/>
            <a:ext cx="581891" cy="924791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6141027" y="2182091"/>
            <a:ext cx="41564" cy="33666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031673" y="3499759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о</a:t>
            </a:r>
            <a:r>
              <a:rPr lang="ru-RU" sz="1600" dirty="0" smtClean="0"/>
              <a:t>тчитываются все</a:t>
            </a:r>
            <a:endParaRPr lang="ru-RU" sz="1600" dirty="0"/>
          </a:p>
        </p:txBody>
      </p:sp>
      <p:sp>
        <p:nvSpPr>
          <p:cNvPr id="25" name="TextBox 24"/>
          <p:cNvSpPr txBox="1"/>
          <p:nvPr/>
        </p:nvSpPr>
        <p:spPr>
          <a:xfrm>
            <a:off x="6535882" y="2574968"/>
            <a:ext cx="16313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п</a:t>
            </a:r>
            <a:r>
              <a:rPr lang="ru-RU" sz="1600" dirty="0" smtClean="0"/>
              <a:t>редоставляют 10-20% всех предприятий (выборка)</a:t>
            </a:r>
            <a:endParaRPr lang="ru-RU" sz="1600" dirty="0"/>
          </a:p>
        </p:txBody>
      </p:sp>
      <p:sp>
        <p:nvSpPr>
          <p:cNvPr id="26" name="Левая фигурная скобка 25"/>
          <p:cNvSpPr/>
          <p:nvPr/>
        </p:nvSpPr>
        <p:spPr>
          <a:xfrm>
            <a:off x="8167255" y="4292860"/>
            <a:ext cx="581891" cy="924791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6535882" y="3913096"/>
            <a:ext cx="16313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не вошли  в выборку и осуществляли в 2021 году финансовые вложения </a:t>
            </a:r>
            <a:endParaRPr lang="ru-RU" sz="1600" dirty="0"/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6535882" y="3792146"/>
            <a:ext cx="1922318" cy="103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A51DA18A-7E25-437D-B813-5E785BF9F723}"/>
              </a:ext>
            </a:extLst>
          </p:cNvPr>
          <p:cNvSpPr txBox="1"/>
          <p:nvPr/>
        </p:nvSpPr>
        <p:spPr>
          <a:xfrm>
            <a:off x="825333" y="5862520"/>
            <a:ext cx="1086889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* </a:t>
            </a:r>
            <a:r>
              <a:rPr lang="ru-RU" sz="1400" dirty="0"/>
              <a:t>Тип организации определяется </a:t>
            </a:r>
            <a:r>
              <a:rPr lang="ru-RU" sz="1400" dirty="0" smtClean="0"/>
              <a:t>Федеральной налоговой службой </a:t>
            </a:r>
            <a:r>
              <a:rPr lang="ru-RU" sz="1400" dirty="0"/>
              <a:t>в </a:t>
            </a:r>
            <a:r>
              <a:rPr lang="ru-RU" sz="1400" dirty="0" smtClean="0"/>
              <a:t>Едином реестре субъектов малого и среднего предпринимательства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91233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92219" y="536138"/>
            <a:ext cx="9840071" cy="639520"/>
          </a:xfrm>
        </p:spPr>
        <p:txBody>
          <a:bodyPr/>
          <a:lstStyle/>
          <a:p>
            <a:pPr algn="ctr"/>
            <a:r>
              <a:rPr lang="ru-RU" b="1" dirty="0"/>
              <a:t>Инициативные отчеты (Кто сдаёт?)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>
          <a:xfrm>
            <a:off x="696529" y="1547941"/>
            <a:ext cx="3467244" cy="1548550"/>
          </a:xfrm>
          <a:gradFill flip="none" rotWithShape="1">
            <a:gsLst>
              <a:gs pos="0">
                <a:schemeClr val="accent5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5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rgbClr val="0062BA"/>
            </a:solidFill>
          </a:ln>
        </p:spPr>
        <p:txBody>
          <a:bodyPr/>
          <a:lstStyle/>
          <a:p>
            <a:pPr marL="298450" indent="-28575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ru-RU" sz="1800" b="1" dirty="0"/>
              <a:t>Организация в </a:t>
            </a:r>
            <a:r>
              <a:rPr lang="ru-RU" sz="1800" b="1" dirty="0" smtClean="0"/>
              <a:t>20__ </a:t>
            </a:r>
            <a:r>
              <a:rPr lang="ru-RU" sz="1800" b="1" dirty="0"/>
              <a:t>году относилась к малому или микропредприятию.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04799" y="144253"/>
            <a:ext cx="1186542" cy="217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4472C4">
                    <a:lumMod val="50000"/>
                  </a:srgbClr>
                </a:solidFill>
                <a:cs typeface="Aharoni" panose="02010803020104030203" pitchFamily="2" charset="-79"/>
              </a:rPr>
              <a:t>КРЫМСТАТ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3849" y="5581962"/>
            <a:ext cx="719137" cy="71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Текст 3"/>
          <p:cNvSpPr>
            <a:spLocks noGrp="1"/>
          </p:cNvSpPr>
          <p:nvPr>
            <p:ph type="body" sz="quarter" idx="14"/>
          </p:nvPr>
        </p:nvSpPr>
        <p:spPr>
          <a:xfrm>
            <a:off x="8001354" y="1582375"/>
            <a:ext cx="3467244" cy="1514116"/>
          </a:xfrm>
          <a:gradFill flip="none" rotWithShape="1">
            <a:gsLst>
              <a:gs pos="0">
                <a:schemeClr val="accent5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5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rgbClr val="0062BA"/>
            </a:solidFill>
          </a:ln>
        </p:spPr>
        <p:txBody>
          <a:bodyPr/>
          <a:lstStyle/>
          <a:p>
            <a:pPr marL="298450" indent="-28575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ru-RU" sz="1800" b="1" dirty="0"/>
              <a:t>В </a:t>
            </a:r>
            <a:r>
              <a:rPr lang="ru-RU" sz="1800" b="1" dirty="0" smtClean="0"/>
              <a:t>20__ </a:t>
            </a:r>
            <a:r>
              <a:rPr lang="ru-RU" sz="1800" b="1" dirty="0"/>
              <a:t>году у организации были инвестиции в основной капитал на сумму более 500 тысяч рублей.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33641" y="1033090"/>
            <a:ext cx="98400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>
                <a:solidFill>
                  <a:srgbClr val="00B0F0"/>
                </a:solidFill>
              </a:rPr>
              <a:t>Проверяем следующие условия:</a:t>
            </a:r>
            <a:endParaRPr lang="ru-RU" sz="2600" dirty="0">
              <a:solidFill>
                <a:srgbClr val="00B0F0"/>
              </a:solidFill>
            </a:endParaRPr>
          </a:p>
        </p:txBody>
      </p:sp>
      <p:sp>
        <p:nvSpPr>
          <p:cNvPr id="12" name="Текст 3">
            <a:extLst>
              <a:ext uri="{FF2B5EF4-FFF2-40B4-BE49-F238E27FC236}">
                <a16:creationId xmlns:a16="http://schemas.microsoft.com/office/drawing/2014/main" xmlns="" id="{B56CEA05-D337-492B-A8EA-AEA0D8FF3301}"/>
              </a:ext>
            </a:extLst>
          </p:cNvPr>
          <p:cNvSpPr txBox="1">
            <a:spLocks/>
          </p:cNvSpPr>
          <p:nvPr/>
        </p:nvSpPr>
        <p:spPr>
          <a:xfrm>
            <a:off x="4286268" y="1570352"/>
            <a:ext cx="3467244" cy="1526139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5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rgbClr val="0062BA"/>
            </a:solidFill>
          </a:ln>
        </p:spPr>
        <p:txBody>
          <a:bodyPr/>
          <a:lstStyle>
            <a:lvl1pPr marL="1270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98450" indent="-28575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ru-RU" sz="1800" b="1" dirty="0"/>
              <a:t>Предприятие отсутствует в списке отчитывающихся организация по формам ПМ или МП (микро).</a:t>
            </a:r>
          </a:p>
        </p:txBody>
      </p:sp>
      <p:sp>
        <p:nvSpPr>
          <p:cNvPr id="10" name="Текст 2"/>
          <p:cNvSpPr>
            <a:spLocks noGrp="1"/>
          </p:cNvSpPr>
          <p:nvPr>
            <p:ph type="body" sz="quarter" idx="10"/>
          </p:nvPr>
        </p:nvSpPr>
        <p:spPr>
          <a:xfrm>
            <a:off x="1269856" y="3186782"/>
            <a:ext cx="9840071" cy="639520"/>
          </a:xfrm>
        </p:spPr>
        <p:txBody>
          <a:bodyPr/>
          <a:lstStyle/>
          <a:p>
            <a:pPr algn="ctr"/>
            <a:r>
              <a:rPr lang="ru-RU" b="1" dirty="0"/>
              <a:t>Инициативные отчеты (Как сдать?)</a:t>
            </a:r>
          </a:p>
        </p:txBody>
      </p:sp>
      <p:sp>
        <p:nvSpPr>
          <p:cNvPr id="14" name="Стрелка: вниз 13">
            <a:extLst>
              <a:ext uri="{FF2B5EF4-FFF2-40B4-BE49-F238E27FC236}">
                <a16:creationId xmlns:a16="http://schemas.microsoft.com/office/drawing/2014/main" xmlns="" id="{4E916FF9-2C35-4B9D-9B04-D63FA5180EE3}"/>
              </a:ext>
            </a:extLst>
          </p:cNvPr>
          <p:cNvSpPr/>
          <p:nvPr/>
        </p:nvSpPr>
        <p:spPr>
          <a:xfrm flipH="1">
            <a:off x="5593105" y="3747108"/>
            <a:ext cx="391603" cy="41415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14"/>
          </p:nvPr>
        </p:nvSpPr>
        <p:spPr>
          <a:xfrm>
            <a:off x="696530" y="4182653"/>
            <a:ext cx="10868552" cy="1013291"/>
          </a:xfrm>
          <a:gradFill flip="none" rotWithShape="1">
            <a:gsLst>
              <a:gs pos="0">
                <a:schemeClr val="accent5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5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rgbClr val="0062BA"/>
            </a:solidFill>
          </a:ln>
        </p:spPr>
        <p:txBody>
          <a:bodyPr/>
          <a:lstStyle/>
          <a:p>
            <a:pPr marL="298450" indent="-285750" algn="ctr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1800" b="1" dirty="0">
                <a:solidFill>
                  <a:schemeClr val="tx1"/>
                </a:solidFill>
              </a:rPr>
              <a:t>Предоставить информационное </a:t>
            </a:r>
            <a:r>
              <a:rPr lang="ru-RU" sz="1800" b="1" dirty="0" smtClean="0">
                <a:solidFill>
                  <a:schemeClr val="tx1"/>
                </a:solidFill>
              </a:rPr>
              <a:t>письмо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</a:p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ru-RU" sz="1800" b="1" dirty="0" smtClean="0">
                <a:solidFill>
                  <a:schemeClr val="tx1"/>
                </a:solidFill>
              </a:rPr>
              <a:t>до </a:t>
            </a:r>
            <a:r>
              <a:rPr lang="ru-RU" sz="2000" b="1" dirty="0" smtClean="0">
                <a:solidFill>
                  <a:schemeClr val="tx1"/>
                </a:solidFill>
              </a:rPr>
              <a:t>15 апреля </a:t>
            </a:r>
            <a:r>
              <a:rPr lang="ru-RU" sz="1800" b="1" dirty="0" smtClean="0">
                <a:solidFill>
                  <a:schemeClr val="tx1"/>
                </a:solidFill>
              </a:rPr>
              <a:t>года, следующего за отчетным годом</a:t>
            </a:r>
            <a:endParaRPr lang="en-US" sz="1800" b="1" dirty="0" smtClean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endParaRPr lang="ru-RU" sz="2000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006AE345-E5FD-417D-89A0-7E5E8152C38E}"/>
              </a:ext>
            </a:extLst>
          </p:cNvPr>
          <p:cNvSpPr txBox="1"/>
          <p:nvPr/>
        </p:nvSpPr>
        <p:spPr>
          <a:xfrm>
            <a:off x="3022501" y="5651378"/>
            <a:ext cx="6423393" cy="584775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accent5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</a:gradFill>
          <a:effectLst>
            <a:outerShdw blurRad="50800" dist="50800" dir="5400000" algn="ctr" rotWithShape="0">
              <a:schemeClr val="accent1">
                <a:lumMod val="60000"/>
                <a:lumOff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44-10-19; +7(978) </a:t>
            </a:r>
            <a:r>
              <a:rPr lang="en-US" sz="1600" dirty="0" smtClean="0"/>
              <a:t>912-07-70</a:t>
            </a:r>
            <a:endParaRPr lang="ru-RU" sz="1600" dirty="0"/>
          </a:p>
          <a:p>
            <a:pPr algn="ctr"/>
            <a:r>
              <a:rPr lang="ru-RU" sz="1600" dirty="0"/>
              <a:t>44-23-73; +7(978) </a:t>
            </a:r>
            <a:r>
              <a:rPr lang="en-US" sz="1600" dirty="0" smtClean="0"/>
              <a:t>912-08-80</a:t>
            </a:r>
            <a:endParaRPr lang="ru-RU" sz="1600" dirty="0" smtClean="0"/>
          </a:p>
        </p:txBody>
      </p:sp>
    </p:spTree>
    <p:extLst>
      <p:ext uri="{BB962C8B-B14F-4D97-AF65-F5344CB8AC3E}">
        <p14:creationId xmlns:p14="http://schemas.microsoft.com/office/powerpoint/2010/main" val="42665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92219" y="536138"/>
            <a:ext cx="11283009" cy="639520"/>
          </a:xfrm>
        </p:spPr>
        <p:txBody>
          <a:bodyPr/>
          <a:lstStyle/>
          <a:p>
            <a:r>
              <a:rPr lang="ru-RU" b="1" dirty="0" smtClean="0"/>
              <a:t>Образец письма</a:t>
            </a:r>
            <a:r>
              <a:rPr lang="en-US" b="1" dirty="0" smtClean="0"/>
              <a:t> </a:t>
            </a:r>
            <a:r>
              <a:rPr lang="ru-RU" sz="2400" dirty="0" smtClean="0"/>
              <a:t>(заполняется на официальном бланке организации) </a:t>
            </a:r>
          </a:p>
          <a:p>
            <a:endParaRPr lang="ru-RU" b="1" dirty="0" smtClean="0"/>
          </a:p>
          <a:p>
            <a:pPr algn="ctr"/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>
          <a:xfrm>
            <a:off x="7947183" y="1580845"/>
            <a:ext cx="3467244" cy="1548550"/>
          </a:xfrm>
          <a:gradFill flip="none" rotWithShape="1">
            <a:gsLst>
              <a:gs pos="0">
                <a:schemeClr val="accent5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5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rgbClr val="0062BA"/>
            </a:solidFill>
          </a:ln>
        </p:spPr>
        <p:txBody>
          <a:bodyPr/>
          <a:lstStyle/>
          <a:p>
            <a:pPr marL="298450" indent="-28575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ru-RU" sz="1800" dirty="0" smtClean="0"/>
              <a:t>Адрес </a:t>
            </a:r>
            <a:r>
              <a:rPr lang="ru-RU" sz="1800" dirty="0"/>
              <a:t>Крымстата:</a:t>
            </a:r>
            <a:endParaRPr lang="en-US" sz="1800" dirty="0" smtClean="0"/>
          </a:p>
          <a:p>
            <a:pPr>
              <a:lnSpc>
                <a:spcPct val="100000"/>
              </a:lnSpc>
            </a:pPr>
            <a:r>
              <a:rPr lang="ru-RU" sz="1800" b="1" dirty="0" smtClean="0"/>
              <a:t>г</a:t>
            </a:r>
            <a:r>
              <a:rPr lang="ru-RU" sz="1800" b="1" dirty="0"/>
              <a:t>. Севастополь, </a:t>
            </a:r>
            <a:endParaRPr lang="en-US" sz="1800" b="1" dirty="0" smtClean="0"/>
          </a:p>
          <a:p>
            <a:pPr>
              <a:lnSpc>
                <a:spcPct val="100000"/>
              </a:lnSpc>
            </a:pPr>
            <a:r>
              <a:rPr lang="ru-RU" sz="1800" b="1" dirty="0" smtClean="0"/>
              <a:t>ул</a:t>
            </a:r>
            <a:r>
              <a:rPr lang="ru-RU" sz="1800" b="1" dirty="0"/>
              <a:t>. Гоголя, </a:t>
            </a:r>
            <a:r>
              <a:rPr lang="ru-RU" sz="1800" b="1" dirty="0" smtClean="0"/>
              <a:t>д.5</a:t>
            </a:r>
            <a:endParaRPr lang="en-US" sz="1800" b="1" dirty="0" smtClean="0"/>
          </a:p>
          <a:p>
            <a:pPr marL="298450" indent="-285750">
              <a:lnSpc>
                <a:spcPct val="100000"/>
              </a:lnSpc>
              <a:buFont typeface="Wingdings" panose="05000000000000000000" pitchFamily="2" charset="2"/>
              <a:buChar char="q"/>
            </a:pPr>
            <a:endParaRPr lang="en-US" sz="1800" dirty="0"/>
          </a:p>
          <a:p>
            <a:pPr marL="298450" indent="-285750">
              <a:lnSpc>
                <a:spcPct val="100000"/>
              </a:lnSpc>
              <a:buFont typeface="Wingdings" panose="05000000000000000000" pitchFamily="2" charset="2"/>
              <a:buChar char="q"/>
            </a:pPr>
            <a:endParaRPr lang="ru-RU" sz="18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04799" y="144253"/>
            <a:ext cx="1186542" cy="217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4472C4">
                    <a:lumMod val="50000"/>
                  </a:srgbClr>
                </a:solidFill>
                <a:cs typeface="Aharoni" panose="02010803020104030203" pitchFamily="2" charset="-79"/>
              </a:rPr>
              <a:t>КРЫМСТАТ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4"/>
          </p:nvPr>
        </p:nvSpPr>
        <p:spPr>
          <a:xfrm>
            <a:off x="1086141" y="1175658"/>
            <a:ext cx="4776777" cy="4887729"/>
          </a:xfrm>
          <a:solidFill>
            <a:schemeClr val="accent5">
              <a:lumMod val="20000"/>
              <a:lumOff val="80000"/>
            </a:schemeClr>
          </a:solidFill>
          <a:ln>
            <a:solidFill>
              <a:srgbClr val="0062BA"/>
            </a:solidFill>
          </a:ln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Заместителю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руководителя </a:t>
            </a:r>
            <a:endParaRPr lang="en-US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Крымстата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г. Севастополе</a:t>
            </a: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Дацюк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Е.Н.</a:t>
            </a: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______________________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     </a:t>
            </a:r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наименование организации)</a:t>
            </a: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ОКПО __________________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spcBef>
                <a:spcPts val="0"/>
              </a:spcBef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spcBef>
                <a:spcPts val="0"/>
              </a:spcBef>
            </a:pP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Инициативный отчет</a:t>
            </a:r>
          </a:p>
          <a:p>
            <a:pPr>
              <a:spcBef>
                <a:spcPts val="0"/>
              </a:spcBef>
            </a:pP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spcBef>
                <a:spcPts val="0"/>
              </a:spcBef>
            </a:pP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spcBef>
                <a:spcPts val="0"/>
              </a:spcBef>
            </a:pP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инициативном порядке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</a:t>
            </a:r>
            <a:r>
              <a:rPr lang="en-US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(наименование организации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spcBef>
                <a:spcPts val="0"/>
              </a:spcBef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ОКПО _______________________ информирует Вас о финансовых вложениях в основной капитал в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20__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 в размере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руб. без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НДС.</a:t>
            </a:r>
            <a:endParaRPr lang="en-US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Объектом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инвестиций было приобретение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</a:t>
            </a:r>
            <a:r>
              <a:rPr lang="en-US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____________-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(зданий, сооружений, транспортных средств и т.д.)</a:t>
            </a:r>
          </a:p>
          <a:p>
            <a:pPr>
              <a:spcBef>
                <a:spcPts val="0"/>
              </a:spcBef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spcBef>
                <a:spcPts val="0"/>
              </a:spcBef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spcBef>
                <a:spcPts val="0"/>
              </a:spcBef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	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</a:t>
            </a: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Должность	</a:t>
            </a:r>
            <a:r>
              <a:rPr lang="en-US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      </a:t>
            </a:r>
            <a:r>
              <a:rPr lang="ru-RU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Подпись </a:t>
            </a: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ru-RU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ФИО</a:t>
            </a:r>
            <a:endParaRPr lang="ru-RU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	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Печать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13" name="Текст 3"/>
          <p:cNvSpPr>
            <a:spLocks noGrp="1"/>
          </p:cNvSpPr>
          <p:nvPr>
            <p:ph type="body" sz="quarter" idx="12"/>
          </p:nvPr>
        </p:nvSpPr>
        <p:spPr>
          <a:xfrm>
            <a:off x="7947183" y="3846195"/>
            <a:ext cx="3467244" cy="1548550"/>
          </a:xfrm>
          <a:gradFill flip="none" rotWithShape="1">
            <a:gsLst>
              <a:gs pos="0">
                <a:schemeClr val="accent5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5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rgbClr val="0062BA"/>
            </a:solidFill>
          </a:ln>
        </p:spPr>
        <p:txBody>
          <a:bodyPr/>
          <a:lstStyle/>
          <a:p>
            <a:pPr marL="298450" indent="-28575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ru-RU" sz="1800" dirty="0"/>
              <a:t>Электронная почта:</a:t>
            </a:r>
            <a:endParaRPr lang="en-US" sz="1800" dirty="0"/>
          </a:p>
          <a:p>
            <a:pPr>
              <a:lnSpc>
                <a:spcPct val="100000"/>
              </a:lnSpc>
            </a:pPr>
            <a:r>
              <a:rPr lang="en-US" sz="1800" b="1" dirty="0" smtClean="0"/>
              <a:t>P92_mail@gks.ru</a:t>
            </a:r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val="9544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4969</TotalTime>
  <Words>352</Words>
  <Application>Microsoft Office PowerPoint</Application>
  <PresentationFormat>Широкоэкранный</PresentationFormat>
  <Paragraphs>108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6</vt:i4>
      </vt:variant>
    </vt:vector>
  </HeadingPairs>
  <TitlesOfParts>
    <vt:vector size="13" baseType="lpstr">
      <vt:lpstr>Aharoni</vt:lpstr>
      <vt:lpstr>Arial</vt:lpstr>
      <vt:lpstr>Calibri</vt:lpstr>
      <vt:lpstr>Times New Roman</vt:lpstr>
      <vt:lpstr>Wingdings</vt:lpstr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Владинцева</dc:creator>
  <cp:lastModifiedBy>Учетная запись Майкрософт</cp:lastModifiedBy>
  <cp:revision>242</cp:revision>
  <cp:lastPrinted>2022-03-18T06:12:26Z</cp:lastPrinted>
  <dcterms:created xsi:type="dcterms:W3CDTF">2020-03-31T09:31:17Z</dcterms:created>
  <dcterms:modified xsi:type="dcterms:W3CDTF">2022-08-04T06:16:06Z</dcterms:modified>
</cp:coreProperties>
</file>